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4"/>
  </p:sldMasterIdLst>
  <p:notesMasterIdLst>
    <p:notesMasterId r:id="rId34"/>
  </p:notesMasterIdLst>
  <p:sldIdLst>
    <p:sldId id="256" r:id="rId5"/>
    <p:sldId id="257" r:id="rId6"/>
    <p:sldId id="258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59" r:id="rId16"/>
    <p:sldId id="287" r:id="rId17"/>
    <p:sldId id="268" r:id="rId18"/>
    <p:sldId id="269" r:id="rId19"/>
    <p:sldId id="288" r:id="rId20"/>
    <p:sldId id="290" r:id="rId21"/>
    <p:sldId id="289" r:id="rId22"/>
    <p:sldId id="285" r:id="rId23"/>
    <p:sldId id="271" r:id="rId24"/>
    <p:sldId id="273" r:id="rId25"/>
    <p:sldId id="274" r:id="rId26"/>
    <p:sldId id="275" r:id="rId27"/>
    <p:sldId id="276" r:id="rId28"/>
    <p:sldId id="277" r:id="rId29"/>
    <p:sldId id="278" r:id="rId30"/>
    <p:sldId id="286" r:id="rId31"/>
    <p:sldId id="283" r:id="rId32"/>
    <p:sldId id="284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193A3A-FCDD-C170-98E5-91BA492206C6}" v="255" dt="2022-07-25T13:13:57.7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slide" Target="slides/slide22.xml" Id="rId26" /><Relationship Type="http://schemas.openxmlformats.org/officeDocument/2006/relationships/slide" Target="slides/slide17.xml" Id="rId21" /><Relationship Type="http://schemas.openxmlformats.org/officeDocument/2006/relationships/notesMaster" Target="notesMasters/notesMaster1.xml" Id="rId34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slide" Target="slides/slide21.xml" Id="rId25" /><Relationship Type="http://schemas.openxmlformats.org/officeDocument/2006/relationships/slide" Target="slides/slide29.xml" Id="rId33" /><Relationship Type="http://schemas.openxmlformats.org/officeDocument/2006/relationships/tableStyles" Target="tableStyles.xml" Id="rId38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slide" Target="slides/slide16.xml" Id="rId20" /><Relationship Type="http://schemas.openxmlformats.org/officeDocument/2006/relationships/slide" Target="slides/slide25.xml" Id="rId29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slide" Target="slides/slide20.xml" Id="rId24" /><Relationship Type="http://schemas.openxmlformats.org/officeDocument/2006/relationships/slide" Target="slides/slide28.xml" Id="rId32" /><Relationship Type="http://schemas.openxmlformats.org/officeDocument/2006/relationships/theme" Target="theme/theme1.xml" Id="rId37" /><Relationship Type="http://schemas.microsoft.com/office/2015/10/relationships/revisionInfo" Target="revisionInfo.xml" Id="rId40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slide" Target="slides/slide19.xml" Id="rId23" /><Relationship Type="http://schemas.openxmlformats.org/officeDocument/2006/relationships/slide" Target="slides/slide24.xml" Id="rId28" /><Relationship Type="http://schemas.openxmlformats.org/officeDocument/2006/relationships/viewProps" Target="viewProps.xml" Id="rId36" /><Relationship Type="http://schemas.openxmlformats.org/officeDocument/2006/relationships/slide" Target="slides/slide6.xml" Id="rId10" /><Relationship Type="http://schemas.openxmlformats.org/officeDocument/2006/relationships/slide" Target="slides/slide15.xml" Id="rId19" /><Relationship Type="http://schemas.openxmlformats.org/officeDocument/2006/relationships/slide" Target="slides/slide27.xml" Id="rId31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slide" Target="slides/slide18.xml" Id="rId22" /><Relationship Type="http://schemas.openxmlformats.org/officeDocument/2006/relationships/slide" Target="slides/slide23.xml" Id="rId27" /><Relationship Type="http://schemas.openxmlformats.org/officeDocument/2006/relationships/slide" Target="slides/slide26.xml" Id="rId30" /><Relationship Type="http://schemas.openxmlformats.org/officeDocument/2006/relationships/presProps" Target="presProps.xml" Id="rId35" /><Relationship Type="http://schemas.openxmlformats.org/officeDocument/2006/relationships/slide" Target="slides/slide4.xml" Id="rId8" /><Relationship Type="http://schemas.openxmlformats.org/officeDocument/2006/relationships/customXml" Target="../customXml/item3.xml" Id="rId3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B7CDAD-FBC8-4A54-BEB4-1F41A705E5B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05D2C867-6546-4CEF-B2F2-94A76E3C6242}">
      <dgm:prSet phldrT="[Texto]"/>
      <dgm:spPr/>
      <dgm:t>
        <a:bodyPr/>
        <a:lstStyle/>
        <a:p>
          <a:r>
            <a:rPr lang="pt-BR" dirty="0">
              <a:solidFill>
                <a:schemeClr val="tx2"/>
              </a:solidFill>
            </a:rPr>
            <a:t>Estereótipo</a:t>
          </a:r>
        </a:p>
      </dgm:t>
    </dgm:pt>
    <dgm:pt modelId="{F251E1E2-0A49-4BE1-AEEA-AB01BADB26F4}" type="parTrans" cxnId="{9B337F2A-7510-4858-9755-57AC306A4D32}">
      <dgm:prSet/>
      <dgm:spPr/>
      <dgm:t>
        <a:bodyPr/>
        <a:lstStyle/>
        <a:p>
          <a:endParaRPr lang="pt-BR">
            <a:solidFill>
              <a:schemeClr val="tx2"/>
            </a:solidFill>
          </a:endParaRPr>
        </a:p>
      </dgm:t>
    </dgm:pt>
    <dgm:pt modelId="{3F48E841-7F40-4A53-9F4C-73516A68E0F8}" type="sibTrans" cxnId="{9B337F2A-7510-4858-9755-57AC306A4D32}">
      <dgm:prSet/>
      <dgm:spPr/>
      <dgm:t>
        <a:bodyPr/>
        <a:lstStyle/>
        <a:p>
          <a:endParaRPr lang="pt-BR">
            <a:solidFill>
              <a:schemeClr val="tx2"/>
            </a:solidFill>
          </a:endParaRPr>
        </a:p>
      </dgm:t>
    </dgm:pt>
    <dgm:pt modelId="{0CC368F4-B511-4DED-9B0B-ADE8EA7933F4}">
      <dgm:prSet phldrT="[Texto]"/>
      <dgm:spPr/>
      <dgm:t>
        <a:bodyPr/>
        <a:lstStyle/>
        <a:p>
          <a:r>
            <a:rPr lang="pt-BR" dirty="0">
              <a:solidFill>
                <a:schemeClr val="tx2"/>
              </a:solidFill>
            </a:rPr>
            <a:t>Crença</a:t>
          </a:r>
        </a:p>
      </dgm:t>
    </dgm:pt>
    <dgm:pt modelId="{0C4D6D4B-98E3-4EC4-A102-1826812B17C2}" type="parTrans" cxnId="{3F006DB3-14D4-456E-BDF3-784C99EF944B}">
      <dgm:prSet/>
      <dgm:spPr/>
      <dgm:t>
        <a:bodyPr/>
        <a:lstStyle/>
        <a:p>
          <a:endParaRPr lang="pt-BR">
            <a:solidFill>
              <a:schemeClr val="tx2"/>
            </a:solidFill>
          </a:endParaRPr>
        </a:p>
      </dgm:t>
    </dgm:pt>
    <dgm:pt modelId="{DB531B8C-0C9E-4608-890F-3D12FB91D260}" type="sibTrans" cxnId="{3F006DB3-14D4-456E-BDF3-784C99EF944B}">
      <dgm:prSet/>
      <dgm:spPr/>
      <dgm:t>
        <a:bodyPr/>
        <a:lstStyle/>
        <a:p>
          <a:endParaRPr lang="pt-BR">
            <a:solidFill>
              <a:schemeClr val="tx2"/>
            </a:solidFill>
          </a:endParaRPr>
        </a:p>
      </dgm:t>
    </dgm:pt>
    <dgm:pt modelId="{851A7445-C9DD-42FA-AC67-A6D8A7B3DBB6}">
      <dgm:prSet phldrT="[Texto]"/>
      <dgm:spPr/>
      <dgm:t>
        <a:bodyPr/>
        <a:lstStyle/>
        <a:p>
          <a:r>
            <a:rPr lang="pt-BR" dirty="0">
              <a:solidFill>
                <a:schemeClr val="tx2"/>
              </a:solidFill>
            </a:rPr>
            <a:t>Elemento Cognitivo</a:t>
          </a:r>
        </a:p>
      </dgm:t>
    </dgm:pt>
    <dgm:pt modelId="{E8C75309-C179-4B6F-98B3-D6F0C3AE1EF3}" type="parTrans" cxnId="{713A8143-C795-47C4-BAF5-5B53B5B2E34B}">
      <dgm:prSet/>
      <dgm:spPr/>
      <dgm:t>
        <a:bodyPr/>
        <a:lstStyle/>
        <a:p>
          <a:endParaRPr lang="pt-BR">
            <a:solidFill>
              <a:schemeClr val="tx2"/>
            </a:solidFill>
          </a:endParaRPr>
        </a:p>
      </dgm:t>
    </dgm:pt>
    <dgm:pt modelId="{76363D00-DE17-48DE-949A-BAB116E0412D}" type="sibTrans" cxnId="{713A8143-C795-47C4-BAF5-5B53B5B2E34B}">
      <dgm:prSet/>
      <dgm:spPr/>
      <dgm:t>
        <a:bodyPr/>
        <a:lstStyle/>
        <a:p>
          <a:endParaRPr lang="pt-BR">
            <a:solidFill>
              <a:schemeClr val="tx2"/>
            </a:solidFill>
          </a:endParaRPr>
        </a:p>
      </dgm:t>
    </dgm:pt>
    <dgm:pt modelId="{0A0F488C-0B74-4163-B46D-7A3417E91142}" type="pres">
      <dgm:prSet presAssocID="{22B7CDAD-FBC8-4A54-BEB4-1F41A705E5B1}" presName="CompostProcess" presStyleCnt="0">
        <dgm:presLayoutVars>
          <dgm:dir/>
          <dgm:resizeHandles val="exact"/>
        </dgm:presLayoutVars>
      </dgm:prSet>
      <dgm:spPr/>
    </dgm:pt>
    <dgm:pt modelId="{CE006BFC-D048-4C1B-918E-3E1AD60B306E}" type="pres">
      <dgm:prSet presAssocID="{22B7CDAD-FBC8-4A54-BEB4-1F41A705E5B1}" presName="arrow" presStyleLbl="bgShp" presStyleIdx="0" presStyleCnt="1" custLinFactNeighborX="-601" custLinFactNeighborY="11216"/>
      <dgm:spPr/>
    </dgm:pt>
    <dgm:pt modelId="{B9CD8BC0-4438-4F0B-A51E-02ACD7E96856}" type="pres">
      <dgm:prSet presAssocID="{22B7CDAD-FBC8-4A54-BEB4-1F41A705E5B1}" presName="linearProcess" presStyleCnt="0"/>
      <dgm:spPr/>
    </dgm:pt>
    <dgm:pt modelId="{F75A549B-EFD2-4D52-8FB7-1E2E2B3A8F9F}" type="pres">
      <dgm:prSet presAssocID="{05D2C867-6546-4CEF-B2F2-94A76E3C6242}" presName="textNode" presStyleLbl="node1" presStyleIdx="0" presStyleCnt="3">
        <dgm:presLayoutVars>
          <dgm:bulletEnabled val="1"/>
        </dgm:presLayoutVars>
      </dgm:prSet>
      <dgm:spPr/>
    </dgm:pt>
    <dgm:pt modelId="{E3810D6B-5845-418E-A700-0C9BDC221B5B}" type="pres">
      <dgm:prSet presAssocID="{3F48E841-7F40-4A53-9F4C-73516A68E0F8}" presName="sibTrans" presStyleCnt="0"/>
      <dgm:spPr/>
    </dgm:pt>
    <dgm:pt modelId="{F9C52C36-F8BC-463B-8E17-9E5224D28964}" type="pres">
      <dgm:prSet presAssocID="{0CC368F4-B511-4DED-9B0B-ADE8EA7933F4}" presName="textNode" presStyleLbl="node1" presStyleIdx="1" presStyleCnt="3">
        <dgm:presLayoutVars>
          <dgm:bulletEnabled val="1"/>
        </dgm:presLayoutVars>
      </dgm:prSet>
      <dgm:spPr/>
    </dgm:pt>
    <dgm:pt modelId="{B0FCF032-BFC7-498E-8966-03A394E14813}" type="pres">
      <dgm:prSet presAssocID="{DB531B8C-0C9E-4608-890F-3D12FB91D260}" presName="sibTrans" presStyleCnt="0"/>
      <dgm:spPr/>
    </dgm:pt>
    <dgm:pt modelId="{8C326AF5-833E-4DE4-8BD7-376A475F2F3F}" type="pres">
      <dgm:prSet presAssocID="{851A7445-C9DD-42FA-AC67-A6D8A7B3DBB6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7A72BC05-BAC9-4E69-AC6D-E2929057206E}" type="presOf" srcId="{05D2C867-6546-4CEF-B2F2-94A76E3C6242}" destId="{F75A549B-EFD2-4D52-8FB7-1E2E2B3A8F9F}" srcOrd="0" destOrd="0" presId="urn:microsoft.com/office/officeart/2005/8/layout/hProcess9"/>
    <dgm:cxn modelId="{9B337F2A-7510-4858-9755-57AC306A4D32}" srcId="{22B7CDAD-FBC8-4A54-BEB4-1F41A705E5B1}" destId="{05D2C867-6546-4CEF-B2F2-94A76E3C6242}" srcOrd="0" destOrd="0" parTransId="{F251E1E2-0A49-4BE1-AEEA-AB01BADB26F4}" sibTransId="{3F48E841-7F40-4A53-9F4C-73516A68E0F8}"/>
    <dgm:cxn modelId="{713A8143-C795-47C4-BAF5-5B53B5B2E34B}" srcId="{22B7CDAD-FBC8-4A54-BEB4-1F41A705E5B1}" destId="{851A7445-C9DD-42FA-AC67-A6D8A7B3DBB6}" srcOrd="2" destOrd="0" parTransId="{E8C75309-C179-4B6F-98B3-D6F0C3AE1EF3}" sibTransId="{76363D00-DE17-48DE-949A-BAB116E0412D}"/>
    <dgm:cxn modelId="{A29D1664-BD8F-4B3A-A6C8-9C0B14CF72D3}" type="presOf" srcId="{851A7445-C9DD-42FA-AC67-A6D8A7B3DBB6}" destId="{8C326AF5-833E-4DE4-8BD7-376A475F2F3F}" srcOrd="0" destOrd="0" presId="urn:microsoft.com/office/officeart/2005/8/layout/hProcess9"/>
    <dgm:cxn modelId="{3F006DB3-14D4-456E-BDF3-784C99EF944B}" srcId="{22B7CDAD-FBC8-4A54-BEB4-1F41A705E5B1}" destId="{0CC368F4-B511-4DED-9B0B-ADE8EA7933F4}" srcOrd="1" destOrd="0" parTransId="{0C4D6D4B-98E3-4EC4-A102-1826812B17C2}" sibTransId="{DB531B8C-0C9E-4608-890F-3D12FB91D260}"/>
    <dgm:cxn modelId="{B04EDCC3-B4C7-4CBB-AD55-1F256B7EB4AA}" type="presOf" srcId="{0CC368F4-B511-4DED-9B0B-ADE8EA7933F4}" destId="{F9C52C36-F8BC-463B-8E17-9E5224D28964}" srcOrd="0" destOrd="0" presId="urn:microsoft.com/office/officeart/2005/8/layout/hProcess9"/>
    <dgm:cxn modelId="{1A2BD6C6-A29E-4CF6-847D-7EB52A99CC17}" type="presOf" srcId="{22B7CDAD-FBC8-4A54-BEB4-1F41A705E5B1}" destId="{0A0F488C-0B74-4163-B46D-7A3417E91142}" srcOrd="0" destOrd="0" presId="urn:microsoft.com/office/officeart/2005/8/layout/hProcess9"/>
    <dgm:cxn modelId="{7F46B96F-CEBD-46EF-A565-BAF582BEFBF9}" type="presParOf" srcId="{0A0F488C-0B74-4163-B46D-7A3417E91142}" destId="{CE006BFC-D048-4C1B-918E-3E1AD60B306E}" srcOrd="0" destOrd="0" presId="urn:microsoft.com/office/officeart/2005/8/layout/hProcess9"/>
    <dgm:cxn modelId="{1F5E36D1-AD89-4453-BD75-8D060B9F491E}" type="presParOf" srcId="{0A0F488C-0B74-4163-B46D-7A3417E91142}" destId="{B9CD8BC0-4438-4F0B-A51E-02ACD7E96856}" srcOrd="1" destOrd="0" presId="urn:microsoft.com/office/officeart/2005/8/layout/hProcess9"/>
    <dgm:cxn modelId="{637B2253-ACBC-43D1-9492-484A7534D5C9}" type="presParOf" srcId="{B9CD8BC0-4438-4F0B-A51E-02ACD7E96856}" destId="{F75A549B-EFD2-4D52-8FB7-1E2E2B3A8F9F}" srcOrd="0" destOrd="0" presId="urn:microsoft.com/office/officeart/2005/8/layout/hProcess9"/>
    <dgm:cxn modelId="{DF471ACB-2210-496A-8381-9E9AC80F899A}" type="presParOf" srcId="{B9CD8BC0-4438-4F0B-A51E-02ACD7E96856}" destId="{E3810D6B-5845-418E-A700-0C9BDC221B5B}" srcOrd="1" destOrd="0" presId="urn:microsoft.com/office/officeart/2005/8/layout/hProcess9"/>
    <dgm:cxn modelId="{4F718276-C6D5-4EA1-B70C-1FA27ED06DDA}" type="presParOf" srcId="{B9CD8BC0-4438-4F0B-A51E-02ACD7E96856}" destId="{F9C52C36-F8BC-463B-8E17-9E5224D28964}" srcOrd="2" destOrd="0" presId="urn:microsoft.com/office/officeart/2005/8/layout/hProcess9"/>
    <dgm:cxn modelId="{A7013706-169F-454E-ACD2-E8D0C26E2CAC}" type="presParOf" srcId="{B9CD8BC0-4438-4F0B-A51E-02ACD7E96856}" destId="{B0FCF032-BFC7-498E-8966-03A394E14813}" srcOrd="3" destOrd="0" presId="urn:microsoft.com/office/officeart/2005/8/layout/hProcess9"/>
    <dgm:cxn modelId="{EEE9C283-8FAF-490C-A1E5-954A24C17667}" type="presParOf" srcId="{B9CD8BC0-4438-4F0B-A51E-02ACD7E96856}" destId="{8C326AF5-833E-4DE4-8BD7-376A475F2F3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25E89F-EFBE-49F5-BC50-968C4971735E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61C793A8-D368-4BED-9A06-7725604222A8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Relações</a:t>
          </a:r>
        </a:p>
      </dgm:t>
    </dgm:pt>
    <dgm:pt modelId="{94FDA64F-C5EE-492B-A7C9-9F1E83A1359F}" type="parTrans" cxnId="{D84C363E-F9EC-474A-9374-20D6B2D48EB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BC10E36-E862-4A47-9457-010EFEAA060C}" type="sibTrans" cxnId="{D84C363E-F9EC-474A-9374-20D6B2D48EB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F88A8BAF-AAEF-41DB-9620-56F95316257C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Afetividade</a:t>
          </a:r>
        </a:p>
      </dgm:t>
    </dgm:pt>
    <dgm:pt modelId="{99375E1A-960F-4CB1-9DEA-73B8A6BB81DB}" type="parTrans" cxnId="{C0528884-5004-4F53-A7F6-535E25708D9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C7092EA-0643-4E80-B776-BE000E0319BC}" type="sibTrans" cxnId="{C0528884-5004-4F53-A7F6-535E25708D9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EC5BB3B-BF80-41EC-A8E3-9103E92D19BD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Poder</a:t>
          </a:r>
        </a:p>
      </dgm:t>
    </dgm:pt>
    <dgm:pt modelId="{141AD0F4-13A9-4E59-882D-946B07614DB8}" type="parTrans" cxnId="{5023FD02-FDCD-4F20-B904-70B4B876D523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0D62F2C-1272-4559-9898-DE51F1A79E8C}" type="sibTrans" cxnId="{5023FD02-FDCD-4F20-B904-70B4B876D523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DF09426-59DA-4160-889F-C4E684DB44C6}" type="pres">
      <dgm:prSet presAssocID="{C825E89F-EFBE-49F5-BC50-968C4971735E}" presName="Name0" presStyleCnt="0">
        <dgm:presLayoutVars>
          <dgm:dir/>
          <dgm:animLvl val="lvl"/>
          <dgm:resizeHandles val="exact"/>
        </dgm:presLayoutVars>
      </dgm:prSet>
      <dgm:spPr/>
    </dgm:pt>
    <dgm:pt modelId="{30FA6A06-529B-4C03-BCEF-BF2939F11D21}" type="pres">
      <dgm:prSet presAssocID="{61C793A8-D368-4BED-9A06-7725604222A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0F05F9B-7F01-4EAB-9B45-CD7278B5F047}" type="pres">
      <dgm:prSet presAssocID="{7BC10E36-E862-4A47-9457-010EFEAA060C}" presName="parTxOnlySpace" presStyleCnt="0"/>
      <dgm:spPr/>
    </dgm:pt>
    <dgm:pt modelId="{61E62455-8B72-4DB7-AD6B-D4F241D29B1E}" type="pres">
      <dgm:prSet presAssocID="{F88A8BAF-AAEF-41DB-9620-56F95316257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F190C01-F102-4F21-89C9-270AA4A329D5}" type="pres">
      <dgm:prSet presAssocID="{3C7092EA-0643-4E80-B776-BE000E0319BC}" presName="parTxOnlySpace" presStyleCnt="0"/>
      <dgm:spPr/>
    </dgm:pt>
    <dgm:pt modelId="{D62D0DE0-C5DE-477D-BE40-2B972895109B}" type="pres">
      <dgm:prSet presAssocID="{0EC5BB3B-BF80-41EC-A8E3-9103E92D19B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5023FD02-FDCD-4F20-B904-70B4B876D523}" srcId="{C825E89F-EFBE-49F5-BC50-968C4971735E}" destId="{0EC5BB3B-BF80-41EC-A8E3-9103E92D19BD}" srcOrd="2" destOrd="0" parTransId="{141AD0F4-13A9-4E59-882D-946B07614DB8}" sibTransId="{A0D62F2C-1272-4559-9898-DE51F1A79E8C}"/>
    <dgm:cxn modelId="{D84C363E-F9EC-474A-9374-20D6B2D48EBC}" srcId="{C825E89F-EFBE-49F5-BC50-968C4971735E}" destId="{61C793A8-D368-4BED-9A06-7725604222A8}" srcOrd="0" destOrd="0" parTransId="{94FDA64F-C5EE-492B-A7C9-9F1E83A1359F}" sibTransId="{7BC10E36-E862-4A47-9457-010EFEAA060C}"/>
    <dgm:cxn modelId="{CF71F540-E874-4459-8624-7D5A6F62BF48}" type="presOf" srcId="{0EC5BB3B-BF80-41EC-A8E3-9103E92D19BD}" destId="{D62D0DE0-C5DE-477D-BE40-2B972895109B}" srcOrd="0" destOrd="0" presId="urn:microsoft.com/office/officeart/2005/8/layout/chevron1"/>
    <dgm:cxn modelId="{6A4BB979-0C9B-45E6-BAF8-AE954A89D4FB}" type="presOf" srcId="{F88A8BAF-AAEF-41DB-9620-56F95316257C}" destId="{61E62455-8B72-4DB7-AD6B-D4F241D29B1E}" srcOrd="0" destOrd="0" presId="urn:microsoft.com/office/officeart/2005/8/layout/chevron1"/>
    <dgm:cxn modelId="{C0528884-5004-4F53-A7F6-535E25708D9B}" srcId="{C825E89F-EFBE-49F5-BC50-968C4971735E}" destId="{F88A8BAF-AAEF-41DB-9620-56F95316257C}" srcOrd="1" destOrd="0" parTransId="{99375E1A-960F-4CB1-9DEA-73B8A6BB81DB}" sibTransId="{3C7092EA-0643-4E80-B776-BE000E0319BC}"/>
    <dgm:cxn modelId="{3A49B488-1A08-46AE-AFB3-950683D10EBB}" type="presOf" srcId="{61C793A8-D368-4BED-9A06-7725604222A8}" destId="{30FA6A06-529B-4C03-BCEF-BF2939F11D21}" srcOrd="0" destOrd="0" presId="urn:microsoft.com/office/officeart/2005/8/layout/chevron1"/>
    <dgm:cxn modelId="{C70532E9-66CD-45B3-9169-9AD426A6C22F}" type="presOf" srcId="{C825E89F-EFBE-49F5-BC50-968C4971735E}" destId="{7DF09426-59DA-4160-889F-C4E684DB44C6}" srcOrd="0" destOrd="0" presId="urn:microsoft.com/office/officeart/2005/8/layout/chevron1"/>
    <dgm:cxn modelId="{D3025F1A-1AF1-4900-BBD5-3269A7385EF2}" type="presParOf" srcId="{7DF09426-59DA-4160-889F-C4E684DB44C6}" destId="{30FA6A06-529B-4C03-BCEF-BF2939F11D21}" srcOrd="0" destOrd="0" presId="urn:microsoft.com/office/officeart/2005/8/layout/chevron1"/>
    <dgm:cxn modelId="{A6C37E34-3672-4C07-B3D0-5C8838487656}" type="presParOf" srcId="{7DF09426-59DA-4160-889F-C4E684DB44C6}" destId="{A0F05F9B-7F01-4EAB-9B45-CD7278B5F047}" srcOrd="1" destOrd="0" presId="urn:microsoft.com/office/officeart/2005/8/layout/chevron1"/>
    <dgm:cxn modelId="{F91327F0-D98B-48B5-AC98-8256C6F99982}" type="presParOf" srcId="{7DF09426-59DA-4160-889F-C4E684DB44C6}" destId="{61E62455-8B72-4DB7-AD6B-D4F241D29B1E}" srcOrd="2" destOrd="0" presId="urn:microsoft.com/office/officeart/2005/8/layout/chevron1"/>
    <dgm:cxn modelId="{BD131B1F-761E-4ED0-8681-937F94B5019F}" type="presParOf" srcId="{7DF09426-59DA-4160-889F-C4E684DB44C6}" destId="{2F190C01-F102-4F21-89C9-270AA4A329D5}" srcOrd="3" destOrd="0" presId="urn:microsoft.com/office/officeart/2005/8/layout/chevron1"/>
    <dgm:cxn modelId="{44F801E0-DBB5-436B-875B-BB0FC7459551}" type="presParOf" srcId="{7DF09426-59DA-4160-889F-C4E684DB44C6}" destId="{D62D0DE0-C5DE-477D-BE40-2B972895109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006BFC-D048-4C1B-918E-3E1AD60B306E}">
      <dsp:nvSpPr>
        <dsp:cNvPr id="0" name=""/>
        <dsp:cNvSpPr/>
      </dsp:nvSpPr>
      <dsp:spPr>
        <a:xfrm>
          <a:off x="731474" y="0"/>
          <a:ext cx="8895975" cy="245981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5A549B-EFD2-4D52-8FB7-1E2E2B3A8F9F}">
      <dsp:nvSpPr>
        <dsp:cNvPr id="0" name=""/>
        <dsp:cNvSpPr/>
      </dsp:nvSpPr>
      <dsp:spPr>
        <a:xfrm>
          <a:off x="3872" y="737945"/>
          <a:ext cx="3264590" cy="98392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solidFill>
                <a:schemeClr val="tx2"/>
              </a:solidFill>
            </a:rPr>
            <a:t>Estereótipo</a:t>
          </a:r>
        </a:p>
      </dsp:txBody>
      <dsp:txXfrm>
        <a:off x="51903" y="785976"/>
        <a:ext cx="3168528" cy="887865"/>
      </dsp:txXfrm>
    </dsp:sp>
    <dsp:sp modelId="{F9C52C36-F8BC-463B-8E17-9E5224D28964}">
      <dsp:nvSpPr>
        <dsp:cNvPr id="0" name=""/>
        <dsp:cNvSpPr/>
      </dsp:nvSpPr>
      <dsp:spPr>
        <a:xfrm>
          <a:off x="3600631" y="737945"/>
          <a:ext cx="3264590" cy="983927"/>
        </a:xfrm>
        <a:prstGeom prst="roundRect">
          <a:avLst/>
        </a:prstGeom>
        <a:solidFill>
          <a:schemeClr val="accent2">
            <a:hueOff val="1500338"/>
            <a:satOff val="-5037"/>
            <a:lumOff val="-6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solidFill>
                <a:schemeClr val="tx2"/>
              </a:solidFill>
            </a:rPr>
            <a:t>Crença</a:t>
          </a:r>
        </a:p>
      </dsp:txBody>
      <dsp:txXfrm>
        <a:off x="3648662" y="785976"/>
        <a:ext cx="3168528" cy="887865"/>
      </dsp:txXfrm>
    </dsp:sp>
    <dsp:sp modelId="{8C326AF5-833E-4DE4-8BD7-376A475F2F3F}">
      <dsp:nvSpPr>
        <dsp:cNvPr id="0" name=""/>
        <dsp:cNvSpPr/>
      </dsp:nvSpPr>
      <dsp:spPr>
        <a:xfrm>
          <a:off x="7197390" y="737945"/>
          <a:ext cx="3264590" cy="983927"/>
        </a:xfrm>
        <a:prstGeom prst="roundRect">
          <a:avLst/>
        </a:prstGeom>
        <a:solidFill>
          <a:schemeClr val="accent2">
            <a:hueOff val="3000675"/>
            <a:satOff val="-10073"/>
            <a:lumOff val="-131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solidFill>
                <a:schemeClr val="tx2"/>
              </a:solidFill>
            </a:rPr>
            <a:t>Elemento Cognitivo</a:t>
          </a:r>
        </a:p>
      </dsp:txBody>
      <dsp:txXfrm>
        <a:off x="7245421" y="785976"/>
        <a:ext cx="3168528" cy="8878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A6A06-529B-4C03-BCEF-BF2939F11D21}">
      <dsp:nvSpPr>
        <dsp:cNvPr id="0" name=""/>
        <dsp:cNvSpPr/>
      </dsp:nvSpPr>
      <dsp:spPr>
        <a:xfrm>
          <a:off x="2865" y="396102"/>
          <a:ext cx="3491586" cy="139663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solidFill>
                <a:schemeClr val="tx1"/>
              </a:solidFill>
            </a:rPr>
            <a:t>Relações</a:t>
          </a:r>
        </a:p>
      </dsp:txBody>
      <dsp:txXfrm>
        <a:off x="701182" y="396102"/>
        <a:ext cx="2094952" cy="1396634"/>
      </dsp:txXfrm>
    </dsp:sp>
    <dsp:sp modelId="{61E62455-8B72-4DB7-AD6B-D4F241D29B1E}">
      <dsp:nvSpPr>
        <dsp:cNvPr id="0" name=""/>
        <dsp:cNvSpPr/>
      </dsp:nvSpPr>
      <dsp:spPr>
        <a:xfrm>
          <a:off x="3145294" y="396102"/>
          <a:ext cx="3491586" cy="139663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solidFill>
                <a:schemeClr val="tx1"/>
              </a:solidFill>
            </a:rPr>
            <a:t>Afetividade</a:t>
          </a:r>
        </a:p>
      </dsp:txBody>
      <dsp:txXfrm>
        <a:off x="3843611" y="396102"/>
        <a:ext cx="2094952" cy="1396634"/>
      </dsp:txXfrm>
    </dsp:sp>
    <dsp:sp modelId="{D62D0DE0-C5DE-477D-BE40-2B972895109B}">
      <dsp:nvSpPr>
        <dsp:cNvPr id="0" name=""/>
        <dsp:cNvSpPr/>
      </dsp:nvSpPr>
      <dsp:spPr>
        <a:xfrm>
          <a:off x="6287722" y="396102"/>
          <a:ext cx="3491586" cy="139663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solidFill>
                <a:schemeClr val="tx1"/>
              </a:solidFill>
            </a:rPr>
            <a:t>Poder</a:t>
          </a:r>
        </a:p>
      </dsp:txBody>
      <dsp:txXfrm>
        <a:off x="6986039" y="396102"/>
        <a:ext cx="2094952" cy="1396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87D60-D4B0-41FD-A2F0-2FC7A7482CB7}" type="datetimeFigureOut">
              <a:rPr lang="pt-BR" smtClean="0"/>
              <a:t>25/07/2022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E99E6-FCB6-4474-8EB5-19E684A740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9177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50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89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41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23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27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13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1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2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47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19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67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42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08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7/25/2022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779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FA838A-0E6E-4C88-AD16-9F85F559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76151C-B860-4795-BFFE-F03EA5ED1D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09A6CDA-1F80-461D-8F38-7CB129143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CDB1976-3A6B-4C16-97AC-67C792186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CA8B170-F785-4124-87F7-3572171AF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79AF682-A8D7-4472-A839-942C27784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7C796E0-2433-4EC2-BC73-AE164D10E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30062F3-843F-4526-900A-D2E208793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DCB46FC-1F32-4277-859B-CA43B63EC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A8221B7-2F05-4B1C-86FD-19584DC95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2AF832F-AB88-42C7-B2F7-4BF3659A5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9BC4C10-0437-44D7-9B16-5D65CBDE5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3635B49-FBB3-46C2-9DF8-CF0075EE3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C6703F5-894D-4289-97F5-E57DD4092C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005768-6A84-42F3-B812-F73EFC6A3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9764DCF-F546-4CF1-AD5D-48FC34631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D4A8437-E10D-4D18-8C3F-DA4A6CF4F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A16393C-72E3-4119-8F85-2BE2F3335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CE950CD-0BA2-4E8E-8A28-238F5A128D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44E765B-48B0-4E85-8F07-5A919C71D1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DB66722-3EF0-4F8A-9DC8-78E0707CB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AF9B387-70F9-4CAC-A228-6CE60EC3F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27FA5C8-229C-44FF-B402-6F923E45C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EBC897A-E45F-4C79-AF98-0822C279A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5AB8DD1-BC74-473C-A3BD-D8FB548B5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7BBCDF-045D-48C1-A45C-BEEB892B3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43A2613-A9FC-4330-8BF0-AF8AA2A23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06C82F6-F384-4FF8-8C8D-E2E8C4F3E0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A1AD9FE-6990-40AF-BA95-B0CB398A4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A32048C-7FE5-4B3D-9FC0-C544A1217D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81D93C9-C94C-4F4C-97DA-01D1AF5E9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1596736-466A-49D2-9B3C-FC567257C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DB537E44-9142-4F0D-A29D-C1409784F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9641" y="3682052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499421-9B0C-ECF0-10A4-B89EEB3EF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3439314"/>
            <a:ext cx="10809844" cy="1608021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BR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Preconceito, discriminação e intolerância: Relações de Poder.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2043CD-FD7B-6869-20E6-F532E8B78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744" y="5067957"/>
            <a:ext cx="4414178" cy="1075444"/>
          </a:xfrm>
        </p:spPr>
        <p:txBody>
          <a:bodyPr anchor="b">
            <a:normAutofit/>
          </a:bodyPr>
          <a:lstStyle/>
          <a:p>
            <a:pPr algn="r"/>
            <a:r>
              <a:rPr lang="pt-BR" dirty="0"/>
              <a:t>Docente: Cintia Neves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17FB81-2CCD-5780-9311-B178E4830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28" b="38727"/>
          <a:stretch/>
        </p:blipFill>
        <p:spPr>
          <a:xfrm>
            <a:off x="-6214" y="10"/>
            <a:ext cx="12214825" cy="3267587"/>
          </a:xfrm>
          <a:custGeom>
            <a:avLst/>
            <a:gdLst/>
            <a:ahLst/>
            <a:cxnLst/>
            <a:rect l="l" t="t" r="r" b="b"/>
            <a:pathLst>
              <a:path w="12214825" h="3383384">
                <a:moveTo>
                  <a:pt x="12213819" y="0"/>
                </a:moveTo>
                <a:cubicBezTo>
                  <a:pt x="12213819" y="29107"/>
                  <a:pt x="12214067" y="89770"/>
                  <a:pt x="12214502" y="174101"/>
                </a:cubicBezTo>
                <a:lnTo>
                  <a:pt x="12214825" y="234681"/>
                </a:lnTo>
                <a:lnTo>
                  <a:pt x="12214825" y="2718323"/>
                </a:lnTo>
                <a:lnTo>
                  <a:pt x="11377417" y="2725712"/>
                </a:lnTo>
                <a:cubicBezTo>
                  <a:pt x="7318291" y="2799276"/>
                  <a:pt x="6189525" y="3387660"/>
                  <a:pt x="3246747" y="3383361"/>
                </a:cubicBezTo>
                <a:cubicBezTo>
                  <a:pt x="2493396" y="3382260"/>
                  <a:pt x="1619330" y="3339570"/>
                  <a:pt x="544071" y="3235389"/>
                </a:cubicBezTo>
                <a:lnTo>
                  <a:pt x="19466" y="3181198"/>
                </a:lnTo>
                <a:cubicBezTo>
                  <a:pt x="22117" y="2650999"/>
                  <a:pt x="12840" y="2122787"/>
                  <a:pt x="3563" y="1594575"/>
                </a:cubicBezTo>
                <a:lnTo>
                  <a:pt x="0" y="1239098"/>
                </a:lnTo>
                <a:lnTo>
                  <a:pt x="0" y="794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39192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ápis coloridos em fundo branco&#10;&#10;Descrição gerada automaticamente com confiança baixa">
            <a:extLst>
              <a:ext uri="{FF2B5EF4-FFF2-40B4-BE49-F238E27FC236}">
                <a16:creationId xmlns:a16="http://schemas.microsoft.com/office/drawing/2014/main" id="{5E17FB81-2CCD-5780-9311-B178E4830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2" b="18061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9499421-9B0C-ECF0-10A4-B89EEB3EF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25" y="4453656"/>
            <a:ext cx="10325635" cy="975150"/>
          </a:xfrm>
        </p:spPr>
        <p:txBody>
          <a:bodyPr>
            <a:normAutofit/>
          </a:bodyPr>
          <a:lstStyle/>
          <a:p>
            <a:r>
              <a:rPr lang="pt-BR" dirty="0"/>
              <a:t>Preconceito</a:t>
            </a:r>
          </a:p>
        </p:txBody>
      </p:sp>
    </p:spTree>
    <p:extLst>
      <p:ext uri="{BB962C8B-B14F-4D97-AF65-F5344CB8AC3E}">
        <p14:creationId xmlns:p14="http://schemas.microsoft.com/office/powerpoint/2010/main" val="214974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5620F5-19B9-C230-B652-9D97578B0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Origem &amp; Etimologia da Palavra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0B1D4C-3B4F-0D21-FD33-B319CB78D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2340131"/>
            <a:ext cx="10325000" cy="29024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pt-BR" b="0" i="0" dirty="0">
                <a:solidFill>
                  <a:srgbClr val="404040"/>
                </a:solidFill>
                <a:effectLst/>
                <a:latin typeface="Helvetica Neue"/>
              </a:rPr>
              <a:t>1 Conceito ou opinião formados antes de ter os conhecimentos necessários sobre um determinado assunto.</a:t>
            </a:r>
          </a:p>
          <a:p>
            <a:pPr algn="l"/>
            <a:r>
              <a:rPr lang="pt-BR" b="0" i="0" dirty="0">
                <a:solidFill>
                  <a:srgbClr val="404040"/>
                </a:solidFill>
                <a:effectLst/>
                <a:latin typeface="Helvetica Neue"/>
              </a:rPr>
              <a:t>2 Opinião ou sentimento desfavorável, concebido antecipadamente ou independente de experiência ou razão; prevenção</a:t>
            </a:r>
            <a:r>
              <a:rPr lang="pt-BR" dirty="0">
                <a:solidFill>
                  <a:srgbClr val="404040"/>
                </a:solidFill>
                <a:latin typeface="Helvetica Neue"/>
              </a:rPr>
              <a:t>.</a:t>
            </a:r>
            <a:endParaRPr lang="pt-BR" b="0" i="0" dirty="0">
              <a:solidFill>
                <a:srgbClr val="404040"/>
              </a:solidFill>
              <a:effectLst/>
              <a:latin typeface="Helvetica Neue"/>
            </a:endParaRPr>
          </a:p>
          <a:p>
            <a:pPr algn="l"/>
            <a:r>
              <a:rPr lang="pt-BR" b="0" i="0" dirty="0">
                <a:solidFill>
                  <a:srgbClr val="404040"/>
                </a:solidFill>
                <a:effectLst/>
                <a:latin typeface="Helvetica Neue"/>
              </a:rPr>
              <a:t>3 Superstição que obriga a certos atos ou impede que eles sejam praticados.</a:t>
            </a:r>
          </a:p>
          <a:p>
            <a:r>
              <a:rPr lang="pt-BR" b="0" i="0" dirty="0">
                <a:solidFill>
                  <a:srgbClr val="404040"/>
                </a:solidFill>
                <a:effectLst/>
                <a:latin typeface="Helvetica Neue"/>
              </a:rPr>
              <a:t>4 </a:t>
            </a:r>
            <a:r>
              <a:rPr lang="pt-BR" dirty="0">
                <a:solidFill>
                  <a:srgbClr val="404040"/>
                </a:solidFill>
                <a:latin typeface="Helvetica Neue"/>
              </a:rPr>
              <a:t>SOCIOLOGIA:</a:t>
            </a:r>
            <a:r>
              <a:rPr lang="pt-BR" b="0" i="0" dirty="0">
                <a:solidFill>
                  <a:srgbClr val="404040"/>
                </a:solidFill>
                <a:effectLst/>
                <a:latin typeface="Helvetica Neue"/>
              </a:rPr>
              <a:t> Atitude emocionalmente condicionada, baseada em crença, opinião ou generalização, determinando simpatia ou antipatia para com indivíduos ou grupos</a:t>
            </a:r>
            <a:r>
              <a:rPr lang="pt-BR" dirty="0">
                <a:solidFill>
                  <a:srgbClr val="404040"/>
                </a:solidFill>
                <a:latin typeface="Helvetica Neue"/>
              </a:rPr>
              <a:t>.</a:t>
            </a: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21AAC94-85F3-CBAB-21B6-DC275A83E665}"/>
              </a:ext>
            </a:extLst>
          </p:cNvPr>
          <p:cNvSpPr/>
          <p:nvPr/>
        </p:nvSpPr>
        <p:spPr>
          <a:xfrm>
            <a:off x="2651760" y="5508327"/>
            <a:ext cx="5669280" cy="5322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 err="1">
                <a:solidFill>
                  <a:srgbClr val="404040"/>
                </a:solidFill>
                <a:latin typeface="Helvetica Neue"/>
              </a:rPr>
              <a:t>Pré</a:t>
            </a:r>
            <a:r>
              <a:rPr lang="pt-BR" sz="2000" dirty="0">
                <a:solidFill>
                  <a:srgbClr val="404040"/>
                </a:solidFill>
                <a:latin typeface="Helvetica Neue"/>
              </a:rPr>
              <a:t> + Conceito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C196CF9-5290-A012-3E28-CFCDBB274C25}"/>
              </a:ext>
            </a:extLst>
          </p:cNvPr>
          <p:cNvSpPr txBox="1"/>
          <p:nvPr/>
        </p:nvSpPr>
        <p:spPr>
          <a:xfrm>
            <a:off x="8900160" y="6522720"/>
            <a:ext cx="314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https://michaelis.uol.com.br/busca?id=laWld</a:t>
            </a:r>
          </a:p>
        </p:txBody>
      </p:sp>
    </p:spTree>
    <p:extLst>
      <p:ext uri="{BB962C8B-B14F-4D97-AF65-F5344CB8AC3E}">
        <p14:creationId xmlns:p14="http://schemas.microsoft.com/office/powerpoint/2010/main" val="2714089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BAF4FB-4D13-2852-4DC1-ACB682353C6B}"/>
              </a:ext>
            </a:extLst>
          </p:cNvPr>
          <p:cNvSpPr/>
          <p:nvPr/>
        </p:nvSpPr>
        <p:spPr>
          <a:xfrm>
            <a:off x="1745064" y="722590"/>
            <a:ext cx="8892455" cy="106556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350" dirty="0"/>
              <a:t>Atitude relacionada a crenças.</a:t>
            </a:r>
          </a:p>
        </p:txBody>
      </p:sp>
      <p:sp>
        <p:nvSpPr>
          <p:cNvPr id="5" name="Texto Explicativo: Seta para Cima 4">
            <a:extLst>
              <a:ext uri="{FF2B5EF4-FFF2-40B4-BE49-F238E27FC236}">
                <a16:creationId xmlns:a16="http://schemas.microsoft.com/office/drawing/2014/main" id="{02D14E3E-F6F1-E31B-C485-254FCD86B0A0}"/>
              </a:ext>
            </a:extLst>
          </p:cNvPr>
          <p:cNvSpPr/>
          <p:nvPr/>
        </p:nvSpPr>
        <p:spPr>
          <a:xfrm>
            <a:off x="1066269" y="2348351"/>
            <a:ext cx="10221491" cy="1577285"/>
          </a:xfrm>
          <a:prstGeom prst="up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799" dirty="0"/>
              <a:t>Atitude é a avaliação composta por 3 componentes: cognitivo, afetivo e de intenção comportamental.</a:t>
            </a:r>
          </a:p>
        </p:txBody>
      </p:sp>
      <p:sp>
        <p:nvSpPr>
          <p:cNvPr id="6" name="Texto Explicativo: Linha 5">
            <a:extLst>
              <a:ext uri="{FF2B5EF4-FFF2-40B4-BE49-F238E27FC236}">
                <a16:creationId xmlns:a16="http://schemas.microsoft.com/office/drawing/2014/main" id="{FBD45E8A-A739-FCE0-433B-74833BD891D5}"/>
              </a:ext>
            </a:extLst>
          </p:cNvPr>
          <p:cNvSpPr/>
          <p:nvPr/>
        </p:nvSpPr>
        <p:spPr>
          <a:xfrm>
            <a:off x="4932914" y="4944610"/>
            <a:ext cx="6354846" cy="911838"/>
          </a:xfrm>
          <a:prstGeom prst="borderCallout1">
            <a:avLst>
              <a:gd name="adj1" fmla="val 18750"/>
              <a:gd name="adj2" fmla="val -8333"/>
              <a:gd name="adj3" fmla="val -112641"/>
              <a:gd name="adj4" fmla="val -3838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750" dirty="0"/>
              <a:t>Para ser preconceito o afeto deve ser negativo, sendo positivo caracteriza-se como atitude.</a:t>
            </a:r>
          </a:p>
        </p:txBody>
      </p:sp>
    </p:spTree>
    <p:extLst>
      <p:ext uri="{BB962C8B-B14F-4D97-AF65-F5344CB8AC3E}">
        <p14:creationId xmlns:p14="http://schemas.microsoft.com/office/powerpoint/2010/main" val="3654487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ápis coloridos em fundo branco&#10;&#10;Descrição gerada automaticamente com confiança baixa">
            <a:extLst>
              <a:ext uri="{FF2B5EF4-FFF2-40B4-BE49-F238E27FC236}">
                <a16:creationId xmlns:a16="http://schemas.microsoft.com/office/drawing/2014/main" id="{5E17FB81-2CCD-5780-9311-B178E4830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2" b="18061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9499421-9B0C-ECF0-10A4-B89EEB3EF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25" y="4453656"/>
            <a:ext cx="10325635" cy="975150"/>
          </a:xfrm>
        </p:spPr>
        <p:txBody>
          <a:bodyPr>
            <a:normAutofit/>
          </a:bodyPr>
          <a:lstStyle/>
          <a:p>
            <a:r>
              <a:rPr lang="pt-BR" dirty="0"/>
              <a:t>Discriminação</a:t>
            </a:r>
          </a:p>
        </p:txBody>
      </p:sp>
    </p:spTree>
    <p:extLst>
      <p:ext uri="{BB962C8B-B14F-4D97-AF65-F5344CB8AC3E}">
        <p14:creationId xmlns:p14="http://schemas.microsoft.com/office/powerpoint/2010/main" val="94337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674C65-F235-EE5E-B785-8497CF647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Discriminação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90FD2F3-344F-D402-DEA7-3805703D182E}"/>
              </a:ext>
            </a:extLst>
          </p:cNvPr>
          <p:cNvSpPr/>
          <p:nvPr/>
        </p:nvSpPr>
        <p:spPr>
          <a:xfrm>
            <a:off x="2072639" y="2622694"/>
            <a:ext cx="8222079" cy="939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/>
              <a:t>Comportamento baseado no preconceito.</a:t>
            </a:r>
            <a:endParaRPr lang="pt-BR" sz="2000" dirty="0"/>
          </a:p>
        </p:txBody>
      </p:sp>
      <p:sp>
        <p:nvSpPr>
          <p:cNvPr id="5" name="Texto Explicativo: Seta para Cima 4">
            <a:extLst>
              <a:ext uri="{FF2B5EF4-FFF2-40B4-BE49-F238E27FC236}">
                <a16:creationId xmlns:a16="http://schemas.microsoft.com/office/drawing/2014/main" id="{E3613CD3-53CD-16CD-A317-EF8F5D379344}"/>
              </a:ext>
            </a:extLst>
          </p:cNvPr>
          <p:cNvSpPr/>
          <p:nvPr/>
        </p:nvSpPr>
        <p:spPr>
          <a:xfrm>
            <a:off x="1184061" y="3600602"/>
            <a:ext cx="9999236" cy="2305278"/>
          </a:xfrm>
          <a:prstGeom prst="up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799" dirty="0"/>
              <a:t>“Comportamo-nos de maneira discriminatória com grupos sociais por sermos guiados pela lei do menor esforço – só não agimos assim quando algo no ambiente não nos permite.”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6557AA9-E39F-C68E-F4D9-E6C78E930363}"/>
              </a:ext>
            </a:extLst>
          </p:cNvPr>
          <p:cNvSpPr txBox="1"/>
          <p:nvPr/>
        </p:nvSpPr>
        <p:spPr>
          <a:xfrm>
            <a:off x="3525520" y="6360160"/>
            <a:ext cx="858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/>
              <a:t>NEBRA-PÉREZ, A. R.; JESUS, J. G. Preconceito, Estereótipo e Discriminação. In: TORRES, C.; NEIVA, E. (org.). </a:t>
            </a:r>
            <a:r>
              <a:rPr lang="pt-BR" sz="1000" b="1" dirty="0"/>
              <a:t>Psicologia Social: principais temas e vertentes</a:t>
            </a:r>
            <a:r>
              <a:rPr lang="pt-BR" sz="1000" dirty="0"/>
              <a:t>. Porto Alegre: Artmed, 2011 </a:t>
            </a:r>
          </a:p>
        </p:txBody>
      </p:sp>
    </p:spTree>
    <p:extLst>
      <p:ext uri="{BB962C8B-B14F-4D97-AF65-F5344CB8AC3E}">
        <p14:creationId xmlns:p14="http://schemas.microsoft.com/office/powerpoint/2010/main" val="608359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DC4B7F-149C-B510-A960-EAC31DAA2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99" y="2340131"/>
            <a:ext cx="10261401" cy="1845789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/>
              <a:t>“As diversas formas de discriminação são institucionalizadas nas organizações por meio de sistemas de opressão social amplamente conhecidos como os ‘ismos’: racismo institucional, machismo, homofobia, entre outros. Tais práticas, em geral relacionadas ao assédio moral, podem convergir em qualquer forma de violência...”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519ADD-4F59-6C22-3816-5D8DE7C8D716}"/>
              </a:ext>
            </a:extLst>
          </p:cNvPr>
          <p:cNvSpPr txBox="1"/>
          <p:nvPr/>
        </p:nvSpPr>
        <p:spPr>
          <a:xfrm>
            <a:off x="3413760" y="6339840"/>
            <a:ext cx="858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/>
              <a:t>NEBRA-PÉREZ, A. R.; JESUS, J. G. Preconceito, Estereótipo e Discriminação. In: TORRES, C.; NEIVA, E. (org.). </a:t>
            </a:r>
            <a:r>
              <a:rPr lang="pt-BR" sz="1000" b="1" dirty="0"/>
              <a:t>Psicologia Social: principais temas e vertentes</a:t>
            </a:r>
            <a:r>
              <a:rPr lang="pt-BR" sz="1000" dirty="0"/>
              <a:t>. Porto Alegre: Artmed, 2011 </a:t>
            </a:r>
          </a:p>
        </p:txBody>
      </p:sp>
    </p:spTree>
    <p:extLst>
      <p:ext uri="{BB962C8B-B14F-4D97-AF65-F5344CB8AC3E}">
        <p14:creationId xmlns:p14="http://schemas.microsoft.com/office/powerpoint/2010/main" val="402490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ápis coloridos em fundo branco&#10;&#10;Descrição gerada automaticamente com confiança baixa">
            <a:extLst>
              <a:ext uri="{FF2B5EF4-FFF2-40B4-BE49-F238E27FC236}">
                <a16:creationId xmlns:a16="http://schemas.microsoft.com/office/drawing/2014/main" id="{5E17FB81-2CCD-5780-9311-B178E4830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2" b="18061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9499421-9B0C-ECF0-10A4-B89EEB3EF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25" y="4453656"/>
            <a:ext cx="10325635" cy="975150"/>
          </a:xfrm>
        </p:spPr>
        <p:txBody>
          <a:bodyPr>
            <a:normAutofit/>
          </a:bodyPr>
          <a:lstStyle/>
          <a:p>
            <a:r>
              <a:rPr lang="pt-BR" dirty="0"/>
              <a:t>Intolerância</a:t>
            </a:r>
          </a:p>
        </p:txBody>
      </p:sp>
    </p:spTree>
    <p:extLst>
      <p:ext uri="{BB962C8B-B14F-4D97-AF65-F5344CB8AC3E}">
        <p14:creationId xmlns:p14="http://schemas.microsoft.com/office/powerpoint/2010/main" val="214083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A7E0E0-0A09-86A8-FC09-CF8C8ACA3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Origem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E1E33A-CE09-8B32-B736-74F4FCA42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2340131"/>
            <a:ext cx="10325000" cy="32072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b="0" i="0" dirty="0">
                <a:solidFill>
                  <a:srgbClr val="222222"/>
                </a:solidFill>
                <a:effectLst/>
                <a:latin typeface="Grandview"/>
              </a:rPr>
              <a:t>“A origem da palavra tolerância deriva do latim </a:t>
            </a:r>
            <a:r>
              <a:rPr lang="pt-BR" b="0" i="1" dirty="0" err="1">
                <a:solidFill>
                  <a:srgbClr val="222222"/>
                </a:solidFill>
                <a:effectLst/>
                <a:latin typeface="Grandview"/>
              </a:rPr>
              <a:t>tolerare</a:t>
            </a:r>
            <a:r>
              <a:rPr lang="pt-BR" b="0" i="1" dirty="0">
                <a:solidFill>
                  <a:srgbClr val="222222"/>
                </a:solidFill>
                <a:effectLst/>
                <a:latin typeface="Grandview"/>
              </a:rPr>
              <a:t> </a:t>
            </a:r>
            <a:r>
              <a:rPr lang="pt-BR" b="0" i="0" dirty="0">
                <a:solidFill>
                  <a:srgbClr val="222222"/>
                </a:solidFill>
                <a:effectLst/>
                <a:latin typeface="Grandview"/>
              </a:rPr>
              <a:t>e tem o sentido de suportar, aceitar o que não se quer ou o que não se pode impedir. Intolerância, portanto, é não aceitar aquilo que destoa do que se deseja, explica a </a:t>
            </a:r>
            <a:r>
              <a:rPr lang="pt-BR" dirty="0">
                <a:solidFill>
                  <a:srgbClr val="222222"/>
                </a:solidFill>
                <a:latin typeface="Grandview"/>
              </a:rPr>
              <a:t>psicóloga e psicanalista</a:t>
            </a:r>
            <a:r>
              <a:rPr lang="pt-BR" b="0" i="0" dirty="0">
                <a:solidFill>
                  <a:srgbClr val="222222"/>
                </a:solidFill>
                <a:effectLst/>
                <a:latin typeface="Grandview"/>
              </a:rPr>
              <a:t> Simone </a:t>
            </a:r>
            <a:r>
              <a:rPr lang="pt-BR" b="0" i="0" dirty="0" err="1">
                <a:solidFill>
                  <a:srgbClr val="222222"/>
                </a:solidFill>
                <a:effectLst/>
                <a:latin typeface="Grandview"/>
              </a:rPr>
              <a:t>Engbrecht</a:t>
            </a:r>
            <a:r>
              <a:rPr lang="pt-BR" b="0" i="0" dirty="0">
                <a:solidFill>
                  <a:srgbClr val="222222"/>
                </a:solidFill>
                <a:effectLst/>
                <a:latin typeface="Grandview"/>
              </a:rPr>
              <a:t>, diretora administrativa da Sigmund Freud Associação Psicanalítica. “A intolerância tem a sua origem naquela sensação de ameaça que o outro representa para mim. Isso é construído culturalmente e tem crescido ao invés de diminuir. É sintoma da insegurança que as pessoas têm cotidianamente", acrescenta o professor Alfredo </a:t>
            </a:r>
            <a:r>
              <a:rPr lang="pt-BR" b="0" i="0" dirty="0" err="1">
                <a:solidFill>
                  <a:srgbClr val="222222"/>
                </a:solidFill>
                <a:effectLst/>
                <a:latin typeface="Grandview"/>
              </a:rPr>
              <a:t>Culleton</a:t>
            </a:r>
            <a:r>
              <a:rPr lang="pt-BR" b="0" i="0" dirty="0">
                <a:solidFill>
                  <a:srgbClr val="222222"/>
                </a:solidFill>
                <a:effectLst/>
                <a:latin typeface="Grandview"/>
              </a:rPr>
              <a:t>, doutor em filosofia e coordenador do Programa de Pós-Graduação em Filosofia da Universidade do Vale do Rio dos Sinos (</a:t>
            </a:r>
            <a:r>
              <a:rPr lang="pt-BR" b="0" i="0" dirty="0" err="1">
                <a:solidFill>
                  <a:srgbClr val="222222"/>
                </a:solidFill>
                <a:effectLst/>
                <a:latin typeface="Grandview"/>
              </a:rPr>
              <a:t>Unisinos</a:t>
            </a:r>
            <a:r>
              <a:rPr lang="pt-BR" b="0" i="0" dirty="0">
                <a:solidFill>
                  <a:srgbClr val="222222"/>
                </a:solidFill>
                <a:effectLst/>
                <a:latin typeface="Grandview"/>
              </a:rPr>
              <a:t>).”</a:t>
            </a:r>
            <a:endParaRPr lang="pt-BR">
              <a:latin typeface="Grandview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7B6EFF7-9C26-27A8-584B-3A4A89BFD06F}"/>
              </a:ext>
            </a:extLst>
          </p:cNvPr>
          <p:cNvSpPr txBox="1"/>
          <p:nvPr/>
        </p:nvSpPr>
        <p:spPr>
          <a:xfrm>
            <a:off x="4297680" y="6304002"/>
            <a:ext cx="77825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>
                <a:solidFill>
                  <a:srgbClr val="222222"/>
                </a:solidFill>
                <a:latin typeface="roboto_condensedbold"/>
              </a:rPr>
              <a:t>SILVA, G.; BETINA, K. Intolerância e discriminação: reflexos do medo despertado pelas diferenças. s/d. Disponível em: &lt;https://www.jornalnh.com.br/_</a:t>
            </a:r>
            <a:r>
              <a:rPr lang="pt-BR" sz="1000" dirty="0" err="1">
                <a:solidFill>
                  <a:srgbClr val="222222"/>
                </a:solidFill>
                <a:latin typeface="roboto_condensedbold"/>
              </a:rPr>
              <a:t>conteudo</a:t>
            </a:r>
            <a:r>
              <a:rPr lang="pt-BR" sz="1000" dirty="0">
                <a:solidFill>
                  <a:srgbClr val="222222"/>
                </a:solidFill>
                <a:latin typeface="roboto_condensedbold"/>
              </a:rPr>
              <a:t>/2016/07/noticias/358042-intolerancia-e-discriminacao-reflexos-do-medo-despertado-pelas-diferencas.html&gt;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782083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CB7030-A783-86CD-A7BA-E77BE2C34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1791491"/>
            <a:ext cx="10325000" cy="2069309"/>
          </a:xfrm>
        </p:spPr>
        <p:txBody>
          <a:bodyPr/>
          <a:lstStyle/>
          <a:p>
            <a:r>
              <a:rPr lang="pt-BR" dirty="0"/>
              <a:t>A intolerância é um comportamento baseado no preconceito que por consequência pode conter condutas discriminatórias, também compreendidas como ações discriminatórias de controle social. </a:t>
            </a:r>
          </a:p>
          <a:p>
            <a:r>
              <a:rPr lang="pt-BR" dirty="0"/>
              <a:t>A intolerância inviabiliza o diálogo, elimina o aprendizado e precariza o cotidiano social. </a:t>
            </a:r>
          </a:p>
        </p:txBody>
      </p:sp>
    </p:spTree>
    <p:extLst>
      <p:ext uri="{BB962C8B-B14F-4D97-AF65-F5344CB8AC3E}">
        <p14:creationId xmlns:p14="http://schemas.microsoft.com/office/powerpoint/2010/main" val="3428535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8">
            <a:extLst>
              <a:ext uri="{FF2B5EF4-FFF2-40B4-BE49-F238E27FC236}">
                <a16:creationId xmlns:a16="http://schemas.microsoft.com/office/drawing/2014/main" id="{4E1EF4E8-5513-4BF5-BC41-04645281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3848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Lápis coloridos em fundo branco&#10;&#10;Descrição gerada automaticamente com confiança baixa">
            <a:extLst>
              <a:ext uri="{FF2B5EF4-FFF2-40B4-BE49-F238E27FC236}">
                <a16:creationId xmlns:a16="http://schemas.microsoft.com/office/drawing/2014/main" id="{5E17FB81-2CCD-5780-9311-B178E4830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2" b="18061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47" name="Flowchart: Document 10">
            <a:extLst>
              <a:ext uri="{FF2B5EF4-FFF2-40B4-BE49-F238E27FC236}">
                <a16:creationId xmlns:a16="http://schemas.microsoft.com/office/drawing/2014/main" id="{D22FBD32-C88A-4C1D-BC76-613A93944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04804" y="304807"/>
            <a:ext cx="6858000" cy="6248391"/>
          </a:xfrm>
          <a:prstGeom prst="flowChartDocumen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499421-9B0C-ECF0-10A4-B89EEB3EF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2"/>
            <a:ext cx="4225893" cy="307725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/>
              <a:t>PODER</a:t>
            </a:r>
            <a:br>
              <a:rPr lang="pt-BR"/>
            </a:br>
            <a:r>
              <a:rPr lang="pt-BR"/>
              <a:t>Pessoas, Grupos &amp; Relações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3499997-BC46-4896-AEA5-37EC629D2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DA461E0-415F-4E8B-8B08-2C975693D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D1EDD03-89DD-456E-BB53-FA43BE25A3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2A76E89-A44E-4207-8F8A-F853ED8A3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C81BA9D-E2BC-4AD2-B816-5DE100BC85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A155025-B3E7-46D2-B556-80A8E9083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AAE4CEE-0410-46B5-B649-E3754C5394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86DDB39-DB80-43C8-A5AF-24AE5841B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3BE8C2-40CB-46C0-9536-BA1C51AF92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E2D5D2E-1F38-48BC-B038-9DA190B87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289E300-BEF0-4977-919B-F3367CF876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12B4899-7298-454D-90B9-382ACAEAA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86FBE75-F4D3-48DD-85D2-593D0C1B3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E586789-549A-4D87-8967-6DCD5DEDF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66293A2-B541-4BE7-8C99-1B730BB4DA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2938820-6D84-479D-B608-354903781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8EE07FC-6A61-4C78-BAF6-86E2FD543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C4E5A61-6E0E-44DD-B47E-9547F3A54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48B355A-1131-4815-881C-3949360FA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73D903E-5A72-42B5-B741-95081B06E2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5769BB5-F1CF-4A57-A2E8-2ED9F9DDF0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4F9ABF1-4E55-4D70-ACF2-DB7D62C7D4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FD75E62-63B6-4237-88D5-02A90DDFA1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6A41C83-58E2-4EE6-864C-DB7DE375A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1162541-E8F8-4926-91B8-AD9F51415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3E6FB3D-A8E2-4B96-B87B-EEEC499F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0766009-515D-4494-BFF6-AC554CBCD0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4C1372F-2169-48C6-8AEB-411E8405B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73FA4F1-4239-4336-BB84-8E3BBCD7F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E90E0AA-C864-445E-AC17-96D1C90CB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D4D2F48-C2BF-4C1C-82B9-FEB42F3CD8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3">
              <a:extLst>
                <a:ext uri="{FF2B5EF4-FFF2-40B4-BE49-F238E27FC236}">
                  <a16:creationId xmlns:a16="http://schemas.microsoft.com/office/drawing/2014/main" id="{96BB855D-6213-4C07-A21A-F0250B89F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963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D431671-5191-4947-8899-E90505A70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77D2E98-ED65-4121-9DA5-6DBB831D0F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DA94A307-5B5D-4E42-95B3-064D5093A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CB3B32C-3BDA-4D41-9802-681B0599FD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35BDBFD6-7C61-4520-8203-BAB1986C15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4ABA4D7-9904-42C4-B0CD-B1CE2E0D3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BB63F0D6-8747-4126-9359-B730EB21B7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91CD660-F5B2-49AC-9EFC-CE94B843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4BEB7EB-8E7F-4A4B-8581-73CE2003F2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04FB70E-6820-4456-872A-937F52060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E3598DD6-9887-4CF7-BAFE-F96E0324EB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AA503E64-565F-465B-A25C-042C5706C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A140EE7B-5CA1-4DCB-8652-6E4D2147B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85077BE-700D-4C44-AA4D-7CF4E8FD7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FB8B3FEB-D353-443D-A148-39156065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91FF5FBB-3BD8-46EB-BDF9-081B29A44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DC2E11FD-78A4-4F5C-A419-F0237DCAD2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9F708EBE-3154-4FF4-8E8F-88A076208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7A99B5C-EB03-4D56-8DFE-B006D708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2FCBAFF0-9FB4-4160-B9BE-CCBE1D8B8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326953D7-154A-49A4-B2E1-D94D365EC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36E3E12-5D96-48DB-8320-629428774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7A059482-79BA-4E80-80A2-36FD8408D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4EF88B3-C210-433D-B20D-FE41B4D5F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3665D3E-61E7-4EDF-A208-56449D765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74CF3B0-C9C3-4683-94A3-DC0AE1E74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7BE90EF9-6DF5-47F4-A069-9F613C814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F844EBDE-5A9F-4E9F-8A55-57FB9E9797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491FC45-82C4-40CD-8D0C-0A2F86E8A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71AD0FE3-6144-4171-943E-0E65D08E8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A7BA4499-5E6A-4998-A0F4-614E65552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CAFE7A6F-A7F0-4406-809F-E23FCB20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8" name="Right Triangle 105">
            <a:extLst>
              <a:ext uri="{FF2B5EF4-FFF2-40B4-BE49-F238E27FC236}">
                <a16:creationId xmlns:a16="http://schemas.microsoft.com/office/drawing/2014/main" id="{BEAC0A80-07D3-49CB-87C3-BC34F219D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9641" y="20640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26" name="Picture 2" descr="SciELO - Brasil - Educação em direitos humanos no currículo das  licenciaturas de instituições federais de educação superior Educação em  direitos humanos no currículo das licenciaturas de instituições federais de  educação superior">
            <a:extLst>
              <a:ext uri="{FF2B5EF4-FFF2-40B4-BE49-F238E27FC236}">
                <a16:creationId xmlns:a16="http://schemas.microsoft.com/office/drawing/2014/main" id="{A2ECC0D2-9D62-0D53-3D4A-74CFED6F17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0" r="16748" b="-1"/>
          <a:stretch/>
        </p:blipFill>
        <p:spPr bwMode="auto"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9CCFEC9-4D1B-D2F8-CB45-5225BEB9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4927425" cy="1938525"/>
          </a:xfrm>
        </p:spPr>
        <p:txBody>
          <a:bodyPr>
            <a:normAutofit/>
          </a:bodyPr>
          <a:lstStyle/>
          <a:p>
            <a:r>
              <a:rPr lang="pt-BR"/>
              <a:t>Para Iniciar o Diálogo...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9F68D4-21B2-A651-A86C-6E2D6384A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2886116"/>
            <a:ext cx="4927425" cy="324593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pt-BR" sz="1900" dirty="0"/>
              <a:t>É importante reconhecer que o Brasil ainda não admite a existência do preconceito; </a:t>
            </a:r>
            <a:endParaRPr lang="pt-BR"/>
          </a:p>
          <a:p>
            <a:pPr>
              <a:lnSpc>
                <a:spcPct val="100000"/>
              </a:lnSpc>
              <a:buClr>
                <a:srgbClr val="7597B0"/>
              </a:buClr>
            </a:pPr>
            <a:r>
              <a:rPr lang="pt-BR" sz="1900" dirty="0"/>
              <a:t>Os diálogos acerca da estrutura preconceituosa do nosso país estão apenas no início;</a:t>
            </a:r>
            <a:endParaRPr lang="pt-BR" dirty="0"/>
          </a:p>
          <a:p>
            <a:pPr algn="ctr">
              <a:lnSpc>
                <a:spcPct val="100000"/>
              </a:lnSpc>
              <a:buClr>
                <a:srgbClr val="7597B0"/>
              </a:buClr>
            </a:pPr>
            <a:r>
              <a:rPr lang="pt-BR" sz="1900" dirty="0"/>
              <a:t>Em contrapartida, observamos a urgência sobre o aprofundamento dessas discursões diante de um cotidiano permeado por manifestações sutis, e ainda aceitas, de preconceito. </a:t>
            </a: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405B783-DDA2-9EE7-888F-B178A3C14D6E}"/>
              </a:ext>
            </a:extLst>
          </p:cNvPr>
          <p:cNvSpPr/>
          <p:nvPr/>
        </p:nvSpPr>
        <p:spPr>
          <a:xfrm>
            <a:off x="93929" y="6281067"/>
            <a:ext cx="7115674" cy="53151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800" dirty="0"/>
              <a:t>Fonte Imagem: Silva, Daiane da Luz, Caputo, Maria Constantina e Veras, Renata </a:t>
            </a:r>
            <a:r>
              <a:rPr lang="pt-BR" sz="800" dirty="0" err="1"/>
              <a:t>MeiraEducação</a:t>
            </a:r>
            <a:r>
              <a:rPr lang="pt-BR" sz="800" dirty="0"/>
              <a:t> em direitos humanos no currículo das licenciaturas de instituições federais de educação superior. Educação e Pesquisa [online]. 2021, v. 47 , e244510. Disponível em: &lt;https://doi.org/10.1590/S1678-4634202147244510&gt;</a:t>
            </a:r>
          </a:p>
        </p:txBody>
      </p:sp>
    </p:spTree>
    <p:extLst>
      <p:ext uri="{BB962C8B-B14F-4D97-AF65-F5344CB8AC3E}">
        <p14:creationId xmlns:p14="http://schemas.microsoft.com/office/powerpoint/2010/main" val="3317364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ço Reservado para Conteú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376715"/>
              </p:ext>
            </p:extLst>
          </p:nvPr>
        </p:nvGraphicFramePr>
        <p:xfrm>
          <a:off x="1745041" y="3949432"/>
          <a:ext cx="9782175" cy="2188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de cantos arredondados 2"/>
          <p:cNvSpPr/>
          <p:nvPr/>
        </p:nvSpPr>
        <p:spPr>
          <a:xfrm>
            <a:off x="2705016" y="1084600"/>
            <a:ext cx="7632848" cy="1944216"/>
          </a:xfrm>
          <a:prstGeom prst="roundRect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2"/>
                </a:solidFill>
              </a:rPr>
              <a:t>1. O QUE É PODER ?</a:t>
            </a:r>
          </a:p>
          <a:p>
            <a:pPr algn="ctr"/>
            <a:endParaRPr lang="pt-BR" dirty="0">
              <a:solidFill>
                <a:schemeClr val="tx2"/>
              </a:solidFill>
            </a:endParaRPr>
          </a:p>
          <a:p>
            <a:pPr algn="ctr"/>
            <a:r>
              <a:rPr lang="pt-BR" dirty="0">
                <a:solidFill>
                  <a:schemeClr val="tx2"/>
                </a:solidFill>
              </a:rPr>
              <a:t>2. COMO ELE FUNCIONA NOS GRUPOS?</a:t>
            </a:r>
          </a:p>
        </p:txBody>
      </p:sp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pt-BR" sz="3600" dirty="0">
                <a:solidFill>
                  <a:srgbClr val="465562">
                    <a:lumMod val="75000"/>
                  </a:srgbClr>
                </a:solidFill>
                <a:latin typeface="Euphemia"/>
              </a:rPr>
              <a:t>Conceitos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919536" y="3068960"/>
            <a:ext cx="3312368" cy="122413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PODER</a:t>
            </a:r>
          </a:p>
        </p:txBody>
      </p:sp>
      <p:sp>
        <p:nvSpPr>
          <p:cNvPr id="6" name="Multiplicar 5"/>
          <p:cNvSpPr/>
          <p:nvPr/>
        </p:nvSpPr>
        <p:spPr>
          <a:xfrm>
            <a:off x="5519936" y="3068960"/>
            <a:ext cx="1152128" cy="1368152"/>
          </a:xfrm>
          <a:prstGeom prst="mathMultiply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7104112" y="3068960"/>
            <a:ext cx="3312368" cy="122413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DOMINAÇÃO</a:t>
            </a:r>
          </a:p>
        </p:txBody>
      </p:sp>
    </p:spTree>
    <p:extLst>
      <p:ext uri="{BB962C8B-B14F-4D97-AF65-F5344CB8AC3E}">
        <p14:creationId xmlns:p14="http://schemas.microsoft.com/office/powerpoint/2010/main" val="259333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pt-BR" dirty="0">
                <a:solidFill>
                  <a:srgbClr val="465562">
                    <a:lumMod val="75000"/>
                  </a:srgbClr>
                </a:solidFill>
                <a:latin typeface="Euphemia"/>
              </a:rPr>
              <a:t>Poder</a:t>
            </a:r>
            <a:endParaRPr lang="pt-BR" sz="3600" dirty="0">
              <a:solidFill>
                <a:srgbClr val="465562">
                  <a:lumMod val="75000"/>
                </a:srgbClr>
              </a:solidFill>
              <a:latin typeface="Euphemia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778012" y="2708920"/>
            <a:ext cx="7416824" cy="2232248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/>
              <a:t>Capacidade de uma pessoa ou grupo para executar uma ação. Tem o poder na medida que “pode” fazer alguma coisa.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6EC17DE-2F9D-EF8C-447F-1B0A2588BC3C}"/>
              </a:ext>
            </a:extLst>
          </p:cNvPr>
          <p:cNvSpPr txBox="1"/>
          <p:nvPr/>
        </p:nvSpPr>
        <p:spPr>
          <a:xfrm>
            <a:off x="4135120" y="6453336"/>
            <a:ext cx="779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000" dirty="0"/>
              <a:t>CAMPOS, R.H. (Org.). Relações comunitárias Relações de Dominação; A instituição como via de Acesso `a comunidade. In: </a:t>
            </a:r>
            <a:r>
              <a:rPr lang="pt-BR" sz="1000" b="1" dirty="0"/>
              <a:t>Psicologia Social Comunitária: da solidariedade à autonomia</a:t>
            </a:r>
            <a:r>
              <a:rPr lang="pt-BR" sz="1000" dirty="0"/>
              <a:t>. Petrópolis, RJ: Vozes, 1996.</a:t>
            </a:r>
          </a:p>
        </p:txBody>
      </p:sp>
    </p:spTree>
    <p:extLst>
      <p:ext uri="{BB962C8B-B14F-4D97-AF65-F5344CB8AC3E}">
        <p14:creationId xmlns:p14="http://schemas.microsoft.com/office/powerpoint/2010/main" val="5719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pt-BR" sz="3600" dirty="0">
                <a:solidFill>
                  <a:srgbClr val="465562">
                    <a:lumMod val="75000"/>
                  </a:srgbClr>
                </a:solidFill>
                <a:latin typeface="Euphemia"/>
              </a:rPr>
              <a:t>Dominação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2778012" y="2636912"/>
            <a:ext cx="7416824" cy="2232248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400" dirty="0"/>
              <a:t>Definida como uma “relação” entre pessoas (entre grupos), através da qual uma das partes se apodera do poder (capacidade) de outros. É uma relação assimétrica, desigual, injusta...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135120" y="6453336"/>
            <a:ext cx="779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000" dirty="0"/>
              <a:t>CAMPOS, R.H. (Org.). Relações comunitárias Relações de Dominação; A instituição como via de Acesso `a comunidade. In: </a:t>
            </a:r>
            <a:r>
              <a:rPr lang="pt-BR" sz="1000" b="1" dirty="0"/>
              <a:t>Psicologia Social Comunitária: da solidariedade à autonomia</a:t>
            </a:r>
            <a:r>
              <a:rPr lang="pt-BR" sz="1000" dirty="0"/>
              <a:t>. Petrópolis, RJ: Vozes, 1996.</a:t>
            </a:r>
          </a:p>
        </p:txBody>
      </p:sp>
    </p:spTree>
    <p:extLst>
      <p:ext uri="{BB962C8B-B14F-4D97-AF65-F5344CB8AC3E}">
        <p14:creationId xmlns:p14="http://schemas.microsoft.com/office/powerpoint/2010/main" val="51372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CA08D8B-76EA-1D1D-F55D-6AB2D5BBE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Poder</a:t>
            </a:r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691079" y="2340131"/>
            <a:ext cx="10325000" cy="10888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/>
              <a:t>Poder como elemento operatório.</a:t>
            </a:r>
          </a:p>
          <a:p>
            <a:r>
              <a:rPr lang="pt-BR" dirty="0"/>
              <a:t>Poder como relação – não algo imposto a relação, mas faz parte desta.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755192" y="3663838"/>
            <a:ext cx="8519056" cy="2088232"/>
          </a:xfrm>
          <a:prstGeom prst="rect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2"/>
                </a:solidFill>
              </a:rPr>
              <a:t>Para Foucault é falsa a ideia de que o poder é sempre negativo, que impõe limites, castiga; o poder também pode ser possuidor de positividade, de eficácia produtiva e riqueza estratégica.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547360" y="6495147"/>
            <a:ext cx="6508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/>
              <a:t>LEMOS, D. Poder e saber no âmbito dos grupos. Salvador, Ba: Núcleo de Psicologia Social da Bahia, 2000.</a:t>
            </a:r>
          </a:p>
        </p:txBody>
      </p:sp>
    </p:spTree>
    <p:extLst>
      <p:ext uri="{BB962C8B-B14F-4D97-AF65-F5344CB8AC3E}">
        <p14:creationId xmlns:p14="http://schemas.microsoft.com/office/powerpoint/2010/main" val="106119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259840" y="1184424"/>
            <a:ext cx="9133840" cy="168069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Conceito de Poder Simbólico de Pierre Bourdieu          Saber </a:t>
            </a:r>
          </a:p>
        </p:txBody>
      </p:sp>
      <p:sp>
        <p:nvSpPr>
          <p:cNvPr id="4" name="Seta para a direita 3"/>
          <p:cNvSpPr/>
          <p:nvPr/>
        </p:nvSpPr>
        <p:spPr>
          <a:xfrm>
            <a:off x="8098120" y="1772744"/>
            <a:ext cx="360040" cy="504056"/>
          </a:xfrm>
          <a:prstGeom prst="rightArrow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exto explicativo em seta para cima 4"/>
          <p:cNvSpPr/>
          <p:nvPr/>
        </p:nvSpPr>
        <p:spPr>
          <a:xfrm>
            <a:off x="1722304" y="3453440"/>
            <a:ext cx="8208912" cy="2016224"/>
          </a:xfrm>
          <a:prstGeom prst="upArrowCallout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2"/>
                </a:solidFill>
              </a:rPr>
              <a:t>É um poder no qual aquele que está sujeito deposita a sua confiança naquele que exercer.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914E718-AA85-3D59-D345-0882AE051D0C}"/>
              </a:ext>
            </a:extLst>
          </p:cNvPr>
          <p:cNvSpPr txBox="1"/>
          <p:nvPr/>
        </p:nvSpPr>
        <p:spPr>
          <a:xfrm>
            <a:off x="5547360" y="6495147"/>
            <a:ext cx="6508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/>
              <a:t>LEMOS, D. Poder e saber no âmbito dos grupos. Salvador, Ba: Núcleo de Psicologia Social da Bahia, 2000.</a:t>
            </a:r>
          </a:p>
        </p:txBody>
      </p:sp>
    </p:spTree>
    <p:extLst>
      <p:ext uri="{BB962C8B-B14F-4D97-AF65-F5344CB8AC3E}">
        <p14:creationId xmlns:p14="http://schemas.microsoft.com/office/powerpoint/2010/main" val="340178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/>
          <p:cNvSpPr txBox="1">
            <a:spLocks/>
          </p:cNvSpPr>
          <p:nvPr/>
        </p:nvSpPr>
        <p:spPr>
          <a:xfrm>
            <a:off x="1530936" y="2408614"/>
            <a:ext cx="9782801" cy="130486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46888" indent="-246888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6380" indent="-246380"/>
            <a:r>
              <a:rPr lang="pt-BR" sz="2000" dirty="0"/>
              <a:t>Pode ser exercida por meio da Ideologia;</a:t>
            </a:r>
            <a:endParaRPr lang="pt-BR"/>
          </a:p>
          <a:p>
            <a:pPr marL="246380" indent="-246380"/>
            <a:r>
              <a:rPr lang="pt-BR" sz="2000" dirty="0"/>
              <a:t>Poder ser exercida por meio de estereótipos negativos, preconceitos, juízos de valor etc.</a:t>
            </a:r>
          </a:p>
        </p:txBody>
      </p:sp>
      <p:sp>
        <p:nvSpPr>
          <p:cNvPr id="4" name="Retângulo 3"/>
          <p:cNvSpPr/>
          <p:nvPr/>
        </p:nvSpPr>
        <p:spPr>
          <a:xfrm>
            <a:off x="447040" y="3920233"/>
            <a:ext cx="11297920" cy="1921767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000" dirty="0"/>
              <a:t>IDEOLOGIA</a:t>
            </a:r>
          </a:p>
          <a:p>
            <a:pPr algn="ctr"/>
            <a:r>
              <a:rPr lang="pt-BR" sz="2000" dirty="0"/>
              <a:t>“Uso de formas simbólicas (significados, sentidos) para criar, sustentar e reproduzir determinados tipos de relação. É o que vai dar sentido/significado às coisas (tem sempre uma conotação de valor, positivo ou negativo). Pode servir para sustentar relações justas/éticas, como para criar e sustentar relações assimétricas, desiguais, injustas... </a:t>
            </a:r>
            <a:r>
              <a:rPr lang="pt-BR" sz="2000" b="1" dirty="0"/>
              <a:t>relações de dominação</a:t>
            </a:r>
            <a:r>
              <a:rPr lang="pt-BR" sz="2000" dirty="0"/>
              <a:t>”.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EFE2D138-1654-0187-AFE3-86D34A6C7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Dominação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116C079-0966-5A8A-FC28-43C6196A3437}"/>
              </a:ext>
            </a:extLst>
          </p:cNvPr>
          <p:cNvSpPr txBox="1"/>
          <p:nvPr/>
        </p:nvSpPr>
        <p:spPr>
          <a:xfrm>
            <a:off x="4135120" y="6453336"/>
            <a:ext cx="779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000" dirty="0"/>
              <a:t>CAMPOS, R.H. (Org.). Relações comunitárias Relações de Dominação; A instituição como via de Acesso `a comunidade. In: </a:t>
            </a:r>
            <a:r>
              <a:rPr lang="pt-BR" sz="1000" b="1" dirty="0"/>
              <a:t>Psicologia Social Comunitária: da solidariedade à autonomia</a:t>
            </a:r>
            <a:r>
              <a:rPr lang="pt-BR" sz="1000" dirty="0"/>
              <a:t>. Petrópolis, RJ: Vozes, 1996.</a:t>
            </a:r>
          </a:p>
        </p:txBody>
      </p:sp>
    </p:spTree>
    <p:extLst>
      <p:ext uri="{BB962C8B-B14F-4D97-AF65-F5344CB8AC3E}">
        <p14:creationId xmlns:p14="http://schemas.microsoft.com/office/powerpoint/2010/main" val="343460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6" name="Rectangle 70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 useBgFill="1">
        <p:nvSpPr>
          <p:cNvPr id="3077" name="Freeform: Shape 72">
            <a:extLst>
              <a:ext uri="{FF2B5EF4-FFF2-40B4-BE49-F238E27FC236}">
                <a16:creationId xmlns:a16="http://schemas.microsoft.com/office/drawing/2014/main" id="{CFDF70F4-97B6-40D8-B1FA-9580DBD23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2244" y="224448"/>
            <a:ext cx="6857996" cy="6409096"/>
          </a:xfrm>
          <a:custGeom>
            <a:avLst/>
            <a:gdLst>
              <a:gd name="connsiteX0" fmla="*/ 0 w 6857996"/>
              <a:gd name="connsiteY0" fmla="*/ 2827344 h 6142577"/>
              <a:gd name="connsiteX1" fmla="*/ 0 w 6857996"/>
              <a:gd name="connsiteY1" fmla="*/ 5080510 h 6142577"/>
              <a:gd name="connsiteX2" fmla="*/ 3 w 6857996"/>
              <a:gd name="connsiteY2" fmla="*/ 5080510 h 6142577"/>
              <a:gd name="connsiteX3" fmla="*/ 3 w 6857996"/>
              <a:gd name="connsiteY3" fmla="*/ 6142577 h 6142577"/>
              <a:gd name="connsiteX4" fmla="*/ 6857996 w 6857996"/>
              <a:gd name="connsiteY4" fmla="*/ 6142577 h 6142577"/>
              <a:gd name="connsiteX5" fmla="*/ 6857996 w 6857996"/>
              <a:gd name="connsiteY5" fmla="*/ 3928749 h 6142577"/>
              <a:gd name="connsiteX6" fmla="*/ 6857996 w 6857996"/>
              <a:gd name="connsiteY6" fmla="*/ 2572597 h 6142577"/>
              <a:gd name="connsiteX7" fmla="*/ 6857996 w 6857996"/>
              <a:gd name="connsiteY7" fmla="*/ 307516 h 6142577"/>
              <a:gd name="connsiteX8" fmla="*/ 6550769 w 6857996"/>
              <a:gd name="connsiteY8" fmla="*/ 222609 h 6142577"/>
              <a:gd name="connsiteX9" fmla="*/ 5031274 w 6857996"/>
              <a:gd name="connsiteY9" fmla="*/ 33 h 6142577"/>
              <a:gd name="connsiteX10" fmla="*/ 310659 w 6857996"/>
              <a:gd name="connsiteY10" fmla="*/ 1067285 h 6142577"/>
              <a:gd name="connsiteX11" fmla="*/ 2 w 6857996"/>
              <a:gd name="connsiteY11" fmla="*/ 1072307 h 6142577"/>
              <a:gd name="connsiteX12" fmla="*/ 2 w 6857996"/>
              <a:gd name="connsiteY12" fmla="*/ 2827344 h 6142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57996" h="6142577">
                <a:moveTo>
                  <a:pt x="0" y="2827344"/>
                </a:moveTo>
                <a:lnTo>
                  <a:pt x="0" y="5080510"/>
                </a:lnTo>
                <a:lnTo>
                  <a:pt x="3" y="5080510"/>
                </a:lnTo>
                <a:lnTo>
                  <a:pt x="3" y="6142577"/>
                </a:lnTo>
                <a:lnTo>
                  <a:pt x="6857996" y="6142577"/>
                </a:lnTo>
                <a:lnTo>
                  <a:pt x="6857996" y="3928749"/>
                </a:lnTo>
                <a:lnTo>
                  <a:pt x="6857996" y="2572597"/>
                </a:lnTo>
                <a:lnTo>
                  <a:pt x="6857996" y="307516"/>
                </a:lnTo>
                <a:lnTo>
                  <a:pt x="6550769" y="222609"/>
                </a:lnTo>
                <a:cubicBezTo>
                  <a:pt x="5946238" y="65902"/>
                  <a:pt x="5454822" y="1688"/>
                  <a:pt x="5031274" y="33"/>
                </a:cubicBezTo>
                <a:cubicBezTo>
                  <a:pt x="3337081" y="-6590"/>
                  <a:pt x="2728780" y="987729"/>
                  <a:pt x="310659" y="1067285"/>
                </a:cubicBezTo>
                <a:lnTo>
                  <a:pt x="2" y="1072307"/>
                </a:lnTo>
                <a:lnTo>
                  <a:pt x="2" y="2827344"/>
                </a:lnTo>
                <a:close/>
              </a:path>
            </a:pathLst>
          </a:custGeom>
          <a:solidFill>
            <a:srgbClr val="BCBCBC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07F70BA-21EF-4B7D-ACFF-D02E136D4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7D487A9C-B45A-450B-B04B-02570D8F4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09C56948-B944-4EAA-A601-1C3F289A7C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43EFFD07-1C36-4595-9832-727669712C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FA5917E5-3154-42BC-8308-71C3D44DB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4B05D64D-A9ED-421A-9ABE-761977A815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25E49393-F5BE-4823-92E3-7A624F7EA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46035503-21C0-4568-B46B-90BB7503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5CACA2B-D1AF-419E-BFBF-413F69DFD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284408D-F3CE-466F-A0C8-D27F2BCFC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A2C5065B-1474-4D66-99DB-CFEF811C0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6C6F4B51-92DC-4003-A3E7-28710D57AB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0D5C13CE-E4FE-4F85-BC09-9C950ED75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851C5D97-1CDA-475E-BAC6-EE58999872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DB712EBA-54FF-45FE-9A4E-98C0C0EC2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7E0AB49E-A89E-4B6C-AAAA-96E326D15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1E63E817-E471-4A64-9EF6-FFB1FBB348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E4BB2927-CDAC-455A-8D26-8582DD13DD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8E42F79-594B-4397-8A30-281228EF9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E578AA8-0A5F-4BAA-AAFC-8A1E07838B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9BA6CB24-165E-4D82-A315-18FFF8ABC6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A7AFC89-7922-47E2-8920-9883AF1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2D63DEE-348A-4118-952F-DCD6FC1B6D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7A17409-8146-400D-A3C1-1E93FE205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21B7B93-01A0-4FDD-A6E1-572957781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6D3948D1-38CD-41AC-BBE8-291A85A703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A633F3FE-70B6-41BD-A2D7-F9A53AB38E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09D1DD0D-9D4A-41EA-9650-F8215D949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8148EE7C-8DC4-4A31-A981-8F838EA8FA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F7F7EC5C-3015-4A5E-A9E3-B53F5293D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D7AF31F-4674-411A-837A-ED991478D2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8" name="Straight Connector 105">
              <a:extLst>
                <a:ext uri="{FF2B5EF4-FFF2-40B4-BE49-F238E27FC236}">
                  <a16:creationId xmlns:a16="http://schemas.microsoft.com/office/drawing/2014/main" id="{5D3DAED2-414E-42E1-998A-6D7EF4A4D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Right Triangle 107">
            <a:extLst>
              <a:ext uri="{FF2B5EF4-FFF2-40B4-BE49-F238E27FC236}">
                <a16:creationId xmlns:a16="http://schemas.microsoft.com/office/drawing/2014/main" id="{9E92C66B-792F-479F-B983-F47FEE1AB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4" y="152530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0101510-DE5F-9195-FFF8-E0FD009C5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729" y="202563"/>
            <a:ext cx="4424633" cy="627724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pt-BR" sz="1600" b="1" dirty="0"/>
              <a:t>Dominação Econômica – </a:t>
            </a:r>
            <a:r>
              <a:rPr lang="pt-BR" sz="1600" dirty="0"/>
              <a:t>é a forma mais comum. Acontece sempre que alguém rouba, expropria, a capacidade (poder) de trabalho de outras pessoas.</a:t>
            </a:r>
          </a:p>
          <a:p>
            <a:pPr>
              <a:lnSpc>
                <a:spcPct val="100000"/>
              </a:lnSpc>
            </a:pPr>
            <a:r>
              <a:rPr lang="pt-BR" sz="1600" b="1" dirty="0"/>
              <a:t>Dominação política – </a:t>
            </a:r>
            <a:r>
              <a:rPr lang="pt-BR" sz="1600" dirty="0"/>
              <a:t>em sentido mais amplo, política é o conjunto de relações que se estabelecem entre pessoas e grupos, na sociedade em geral. Há uma dominação política quando as relações entre as pessoas e grupos, entre grupos, entre as pessoas, grupos, governo e Estado não forem justas, democráticas, desrespeitando os direitos dos diversos sujeitos</a:t>
            </a:r>
          </a:p>
          <a:p>
            <a:pPr>
              <a:lnSpc>
                <a:spcPct val="100000"/>
              </a:lnSpc>
            </a:pPr>
            <a:r>
              <a:rPr lang="pt-BR" sz="1600" b="1" dirty="0"/>
              <a:t>Dominação Cultural (mais difícil de se detectar) – </a:t>
            </a:r>
            <a:r>
              <a:rPr lang="pt-BR" sz="1600" dirty="0"/>
              <a:t>cultura é todo agir humano. É um conjunto de relações, entre pessoas ou grupos, que se cristalizou de tal modo que passa a ser pensado e tratado como parte da própria natureza das pessoas e das coisas. Geralmente essas relações cristalizadas são assimétricas, desiguais. Possui várias formas: racismo, patriarcalismo, institucionalismo.</a:t>
            </a:r>
          </a:p>
          <a:p>
            <a:pPr>
              <a:lnSpc>
                <a:spcPct val="100000"/>
              </a:lnSpc>
            </a:pPr>
            <a:endParaRPr lang="pt-BR" sz="1600" dirty="0"/>
          </a:p>
          <a:p>
            <a:pPr>
              <a:lnSpc>
                <a:spcPct val="100000"/>
              </a:lnSpc>
            </a:pPr>
            <a:endParaRPr lang="pt-BR" sz="1600" dirty="0"/>
          </a:p>
        </p:txBody>
      </p:sp>
      <p:pic>
        <p:nvPicPr>
          <p:cNvPr id="3074" name="Picture 2" descr="A ferramenta estatal de dominação">
            <a:extLst>
              <a:ext uri="{FF2B5EF4-FFF2-40B4-BE49-F238E27FC236}">
                <a16:creationId xmlns:a16="http://schemas.microsoft.com/office/drawing/2014/main" id="{2E9D55FB-D773-B6D7-3B35-53E9F97E1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678" y="2081202"/>
            <a:ext cx="4401655" cy="318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CaixaDeTexto 49">
            <a:extLst>
              <a:ext uri="{FF2B5EF4-FFF2-40B4-BE49-F238E27FC236}">
                <a16:creationId xmlns:a16="http://schemas.microsoft.com/office/drawing/2014/main" id="{E43B1AB6-9F3B-806A-1885-EE9AD9A8FCDD}"/>
              </a:ext>
            </a:extLst>
          </p:cNvPr>
          <p:cNvSpPr txBox="1"/>
          <p:nvPr/>
        </p:nvSpPr>
        <p:spPr>
          <a:xfrm>
            <a:off x="701513" y="4959752"/>
            <a:ext cx="262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Google Imagens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445839C2-643E-9026-C123-9F91A4A8121E}"/>
              </a:ext>
            </a:extLst>
          </p:cNvPr>
          <p:cNvSpPr txBox="1"/>
          <p:nvPr/>
        </p:nvSpPr>
        <p:spPr>
          <a:xfrm>
            <a:off x="3045125" y="6482091"/>
            <a:ext cx="9185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pt-BR" sz="1000" dirty="0"/>
              <a:t>CAMPOS, R.H. (Org.). Relações comunitárias Relações de Dominação; A instituição como via de Acesso `a comunidade. In: </a:t>
            </a:r>
            <a:r>
              <a:rPr lang="pt-BR" sz="1000" b="1" dirty="0"/>
              <a:t>Psicologia Social Comunitária: da solidariedade à autonomia</a:t>
            </a:r>
            <a:r>
              <a:rPr lang="pt-BR" sz="1000" dirty="0"/>
              <a:t>. Petrópolis, RJ: Vozes, 1996.</a:t>
            </a:r>
          </a:p>
        </p:txBody>
      </p:sp>
    </p:spTree>
    <p:extLst>
      <p:ext uri="{BB962C8B-B14F-4D97-AF65-F5344CB8AC3E}">
        <p14:creationId xmlns:p14="http://schemas.microsoft.com/office/powerpoint/2010/main" val="25593125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2279576" y="1268760"/>
            <a:ext cx="7632848" cy="424847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000" dirty="0"/>
              <a:t>“Se não queremos repetir o senso comum das relações de poder pautada na dinâmica dominador-dominado, se acreditamos que relações igualitárias e emancipadoras poder ser construídas entre as pessoas numa convivência respeitadora das individualidades, precisamos entender que isso implicará que todos se sintam contemplados, que não seja preciso negar o saber do outro para legitimar o meu, ou negar o meu próprio saber em detrimento do saber do outro; isto </a:t>
            </a:r>
            <a:r>
              <a:rPr lang="pt-BR" sz="2000" i="1" dirty="0"/>
              <a:t>implicará em viver e deixar viver</a:t>
            </a:r>
            <a:r>
              <a:rPr lang="pt-BR" sz="2000" dirty="0"/>
              <a:t>”.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0B6E061-6C4A-7367-005A-160BF0F354B9}"/>
              </a:ext>
            </a:extLst>
          </p:cNvPr>
          <p:cNvSpPr txBox="1"/>
          <p:nvPr/>
        </p:nvSpPr>
        <p:spPr>
          <a:xfrm>
            <a:off x="5547360" y="6495147"/>
            <a:ext cx="6508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/>
              <a:t>LEMOS, D. Poder e saber no âmbito dos grupos. Salvador, Ba: Núcleo de Psicologia Social da Bahia, 2000.</a:t>
            </a:r>
          </a:p>
        </p:txBody>
      </p:sp>
    </p:spTree>
    <p:extLst>
      <p:ext uri="{BB962C8B-B14F-4D97-AF65-F5344CB8AC3E}">
        <p14:creationId xmlns:p14="http://schemas.microsoft.com/office/powerpoint/2010/main" val="402286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35494" y="495913"/>
            <a:ext cx="10325000" cy="752350"/>
          </a:xfrm>
        </p:spPr>
        <p:txBody>
          <a:bodyPr>
            <a:normAutofit fontScale="90000"/>
          </a:bodyPr>
          <a:lstStyle/>
          <a:p>
            <a:r>
              <a:rPr lang="pt-BR" dirty="0"/>
              <a:t>Referência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931750" y="1413485"/>
            <a:ext cx="10434415" cy="525281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pt-BR" dirty="0"/>
              <a:t>CAMPOS, R.H. (Org.). Relações comunitárias Relações de Dominação; A instituição como via de Acesso `a comunidade. In: </a:t>
            </a:r>
            <a:r>
              <a:rPr lang="pt-BR" b="1" dirty="0"/>
              <a:t>Psicologia Social Comunitária:</a:t>
            </a:r>
            <a:r>
              <a:rPr lang="pt-BR" dirty="0"/>
              <a:t> da solidariedade à autonomia. Petrópolis, RJ: Vozes, 1996. 	</a:t>
            </a:r>
            <a:endParaRPr lang="pt-BR"/>
          </a:p>
          <a:p>
            <a:endParaRPr lang="pt-BR" sz="1000" dirty="0"/>
          </a:p>
          <a:p>
            <a:pPr marL="0" indent="0">
              <a:buClr>
                <a:srgbClr val="7597B0"/>
              </a:buClr>
              <a:buNone/>
            </a:pPr>
            <a:r>
              <a:rPr lang="pt-BR" dirty="0"/>
              <a:t>LEMOS, D. </a:t>
            </a:r>
            <a:r>
              <a:rPr lang="pt-BR" b="1" dirty="0"/>
              <a:t>Poder e saber no âmbito dos grupos</a:t>
            </a:r>
            <a:r>
              <a:rPr lang="pt-BR" dirty="0"/>
              <a:t>. Salvador, Ba: Núcleo de Psicologia Social da Bahia, 2000.</a:t>
            </a:r>
          </a:p>
          <a:p>
            <a:pPr marL="0" indent="0">
              <a:buNone/>
            </a:pPr>
            <a:endParaRPr lang="pt-BR" sz="1000" dirty="0"/>
          </a:p>
          <a:p>
            <a:pPr marL="0" indent="0">
              <a:buNone/>
            </a:pPr>
            <a:r>
              <a:rPr lang="pt-BR" dirty="0"/>
              <a:t>SILVA, G.; BETINA, K. </a:t>
            </a:r>
            <a:r>
              <a:rPr lang="pt-BR" b="1" dirty="0"/>
              <a:t>Intolerância e discriminação</a:t>
            </a:r>
            <a:r>
              <a:rPr lang="pt-BR" dirty="0"/>
              <a:t>: reflexos do medo despertado pelas diferenças. s/d. Disponível em: &lt;https://www.jornalnh.com.br/_</a:t>
            </a:r>
            <a:r>
              <a:rPr lang="pt-BR" dirty="0" err="1"/>
              <a:t>conteudo</a:t>
            </a:r>
            <a:r>
              <a:rPr lang="pt-BR" dirty="0"/>
              <a:t>/2016/07/noticias/358042-intolerancia-e-discriminacao-reflexos-do-medo-despertado-pelas-diferencas.html&gt;</a:t>
            </a:r>
            <a:endParaRPr lang="pt-BR"/>
          </a:p>
          <a:p>
            <a:pPr marL="0" indent="0">
              <a:buNone/>
            </a:pPr>
            <a:endParaRPr lang="pt-BR" sz="1000" dirty="0"/>
          </a:p>
          <a:p>
            <a:pPr marL="0" indent="0">
              <a:buNone/>
            </a:pPr>
            <a:r>
              <a:rPr lang="pt-BR" dirty="0"/>
              <a:t>TORRES, C.; NEIVA, E. (org.). </a:t>
            </a:r>
            <a:r>
              <a:rPr lang="pt-BR" b="1" dirty="0"/>
              <a:t>Psicologia Social: </a:t>
            </a:r>
            <a:r>
              <a:rPr lang="pt-BR" dirty="0"/>
              <a:t>principais temas e vertentes. Porto Alegre: Artmed, 2011 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128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6C41B2-3285-2736-3CD5-1318ED2FE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579120"/>
            <a:ext cx="10325000" cy="53254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/>
              <a:t>"O preconceito no Brasil é expressado continuamente não apenas pela atitudes e práticas cotidianas das diversas comunidades, mas, principalmente, por meio da estrutura social que efetivamente exclui as populações </a:t>
            </a:r>
            <a:r>
              <a:rPr lang="pt-BR" dirty="0" err="1"/>
              <a:t>sócio-historicamente</a:t>
            </a:r>
            <a:r>
              <a:rPr lang="pt-BR" dirty="0"/>
              <a:t> discriminadas, estratificando de maneira desigual as classes, os grupos, os indivíduos...</a:t>
            </a:r>
          </a:p>
          <a:p>
            <a:r>
              <a:rPr lang="pt-BR" dirty="0"/>
              <a:t>... quando  se remete ao Brasil, pode-se reconhecer a discriminação, configurada na conjuntura de exclusão dos grupos afetados, caracterizada em todas as instituições, mas o mesmo não acontece com o preconceito que subsidia as práticas discriminatórias...”</a:t>
            </a:r>
          </a:p>
          <a:p>
            <a:endParaRPr lang="pt-BR" dirty="0"/>
          </a:p>
          <a:p>
            <a:pPr algn="r"/>
            <a:r>
              <a:rPr lang="pt-BR" sz="1400" dirty="0"/>
              <a:t>NEBRA-PÉREZ, A. R.; JESUS, J. G. Preconceito, Estereótipo e Discriminação. In: TORRES, C.; NEIVA, E. (org.). </a:t>
            </a:r>
            <a:r>
              <a:rPr lang="pt-BR" sz="1400" b="1" dirty="0"/>
              <a:t>Psicologia Social: principais temas e vertentes</a:t>
            </a:r>
            <a:r>
              <a:rPr lang="pt-BR" sz="1400" dirty="0"/>
              <a:t>. Porto Alegre: Artmed, 2011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0036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ight Triangle 41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E1EF4E8-5513-4BF5-BC41-04645281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3848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Setas brancas pintadas no asfalto">
            <a:extLst>
              <a:ext uri="{FF2B5EF4-FFF2-40B4-BE49-F238E27FC236}">
                <a16:creationId xmlns:a16="http://schemas.microsoft.com/office/drawing/2014/main" id="{F32368C6-E61A-3C6B-3B49-9272E6ACE4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3" b="13982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46" name="Flowchart: Document 45">
            <a:extLst>
              <a:ext uri="{FF2B5EF4-FFF2-40B4-BE49-F238E27FC236}">
                <a16:creationId xmlns:a16="http://schemas.microsoft.com/office/drawing/2014/main" id="{D22FBD32-C88A-4C1D-BC76-613A93944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04804" y="304807"/>
            <a:ext cx="6858000" cy="6248391"/>
          </a:xfrm>
          <a:prstGeom prst="flowChartDocumen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F309942-7FD3-3A5D-73D1-6614EC763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2"/>
            <a:ext cx="4225893" cy="30772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/>
              <a:t>CAMINHO NA COMPREENÇÃO DOS CONCEITOS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3499997-BC46-4896-AEA5-37EC629D2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DA461E0-415F-4E8B-8B08-2C975693D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D1EDD03-89DD-456E-BB53-FA43BE25A3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2A76E89-A44E-4207-8F8A-F853ED8A3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81BA9D-E2BC-4AD2-B816-5DE100BC85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A155025-B3E7-46D2-B556-80A8E9083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AAE4CEE-0410-46B5-B649-E3754C5394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86DDB39-DB80-43C8-A5AF-24AE5841B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F3BE8C2-40CB-46C0-9536-BA1C51AF92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E2D5D2E-1F38-48BC-B038-9DA190B87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289E300-BEF0-4977-919B-F3367CF876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12B4899-7298-454D-90B9-382ACAEAA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686FBE75-F4D3-48DD-85D2-593D0C1B3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E586789-549A-4D87-8967-6DCD5DEDF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66293A2-B541-4BE7-8C99-1B730BB4DA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2938820-6D84-479D-B608-354903781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8EE07FC-6A61-4C78-BAF6-86E2FD543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C4E5A61-6E0E-44DD-B47E-9547F3A54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948B355A-1131-4815-881C-3949360FA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73D903E-5A72-42B5-B741-95081B06E2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5769BB5-F1CF-4A57-A2E8-2ED9F9DDF0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4F9ABF1-4E55-4D70-ACF2-DB7D62C7D4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FD75E62-63B6-4237-88D5-02A90DDFA1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6A41C83-58E2-4EE6-864C-DB7DE375A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1162541-E8F8-4926-91B8-AD9F51415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33E6FB3D-A8E2-4B96-B87B-EEEC499F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0766009-515D-4494-BFF6-AC554CBCD0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4C1372F-2169-48C6-8AEB-411E8405B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973FA4F1-4239-4336-BB84-8E3BBCD7F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E90E0AA-C864-445E-AC17-96D1C90CB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5D4D2F48-C2BF-4C1C-82B9-FEB42F3CD8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6BB855D-6213-4C07-A21A-F0250B89F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0502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107134A1-6E23-4417-8A0E-6B7013EE7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48A25454-0DC9-46B6-B384-D91E12BAD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4F414637-7E01-4526-8150-3CD7567A7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D50218B2-D57E-446B-989C-1762F2F29A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C699E4D3-348D-4104-9BEB-8DEDBB247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BC8F865-086C-4425-BE52-3809C3121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C90F2888-14CA-416E-8FEC-95DE5491C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81C00D1C-7471-42E1-9EFD-B98A7833BC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1282C300-D058-460C-9163-559100875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3344294-474A-4890-A2FF-4BCA2D9C03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4666E3F-61F1-4C4A-9039-B5595C1E3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9F2DE1DA-0012-4917-955B-64079390C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1CDA7450-77F1-4AA0-B4E8-AAF677E68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3E4AECA-460E-4B7B-8F4D-81144A153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E14A404F-84D0-4665-9006-25D2977B3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7C8B78C-183B-4E78-8C61-4A5E69ABD2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88B739F6-7B26-4C60-97BB-589CDD78BC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875D0C90-6AF4-4D07-83BD-AFFB6932F5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EF428431-B9C8-4C3B-813D-0E699E07C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425A4C9-444C-465B-9A62-D2C3397C6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FE3FFD67-A463-42E0-A7EB-8592FB78A0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D445C4B0-FF3F-41BC-8B4A-3941687E8A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F8FF16FB-F344-403A-BD66-3BFFAEC8D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D274B9A6-4845-4552-8A5E-293C01D592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BB17A3E2-0561-4C5B-897B-B57DE7CEB9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EAD6CFA0-2BC8-4D6B-834C-FED765DB5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8DAB0D9F-0B59-4CC4-8691-093234E46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5E3A5D38-D8B2-4BA5-8182-0F4F18CC5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CEF29FE6-30F8-41BA-95AF-F7AB418469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DDCE1658-0A2F-4B34-B153-0173D1E75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3EDDFEB6-C41E-4F92-B21F-15FE0CDB6E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D32C260E-1203-483F-ADA6-D36C101C0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0696FB77-0CE6-4C13-B9FB-1518F19209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2" name="Flowchart: Document 171">
            <a:extLst>
              <a:ext uri="{FF2B5EF4-FFF2-40B4-BE49-F238E27FC236}">
                <a16:creationId xmlns:a16="http://schemas.microsoft.com/office/drawing/2014/main" id="{485F3864-E416-439F-893D-ADD4B8E84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2000" cy="6491298"/>
          </a:xfrm>
          <a:prstGeom prst="flowChartDocumen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Nos passos da minha mãe – Revista Adventista">
            <a:extLst>
              <a:ext uri="{FF2B5EF4-FFF2-40B4-BE49-F238E27FC236}">
                <a16:creationId xmlns:a16="http://schemas.microsoft.com/office/drawing/2014/main" id="{FB656C7D-3E27-8882-8059-7654CBD804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" r="-1" b="19447"/>
          <a:stretch/>
        </p:blipFill>
        <p:spPr bwMode="auto">
          <a:xfrm>
            <a:off x="-6331" y="-10603"/>
            <a:ext cx="12188952" cy="6424896"/>
          </a:xfrm>
          <a:custGeom>
            <a:avLst/>
            <a:gdLst/>
            <a:ahLst/>
            <a:cxnLst/>
            <a:rect l="l" t="t" r="r" b="b"/>
            <a:pathLst>
              <a:path w="12205236" h="6424896">
                <a:moveTo>
                  <a:pt x="0" y="0"/>
                </a:moveTo>
                <a:lnTo>
                  <a:pt x="12205236" y="0"/>
                </a:lnTo>
                <a:lnTo>
                  <a:pt x="12205236" y="5218929"/>
                </a:lnTo>
                <a:cubicBezTo>
                  <a:pt x="6290213" y="5218929"/>
                  <a:pt x="6105369" y="7085096"/>
                  <a:pt x="548482" y="6174545"/>
                </a:cubicBezTo>
                <a:lnTo>
                  <a:pt x="0" y="607872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B01FB2-C2FD-3FCE-D535-F5C1F8DB9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6743" y="720948"/>
            <a:ext cx="4421032" cy="4343047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rgbClr val="FFFFFF"/>
                </a:solidFill>
              </a:rPr>
              <a:t>Estereótipo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rgbClr val="FFFFFF"/>
                </a:solidFill>
              </a:rPr>
              <a:t>Preconceito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3600" dirty="0">
                <a:solidFill>
                  <a:srgbClr val="FFFFFF"/>
                </a:solidFill>
              </a:rPr>
              <a:t>Discriminação</a:t>
            </a:r>
          </a:p>
          <a:p>
            <a:endParaRPr lang="pt-BR" sz="3600" dirty="0">
              <a:solidFill>
                <a:srgbClr val="FFFFFF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9254E57-B872-63C4-D13C-70208AA78E37}"/>
              </a:ext>
            </a:extLst>
          </p:cNvPr>
          <p:cNvSpPr txBox="1"/>
          <p:nvPr/>
        </p:nvSpPr>
        <p:spPr>
          <a:xfrm>
            <a:off x="23830" y="6301785"/>
            <a:ext cx="262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</a:rPr>
              <a:t>Fonte: Google Imagens</a:t>
            </a:r>
          </a:p>
        </p:txBody>
      </p:sp>
    </p:spTree>
    <p:extLst>
      <p:ext uri="{BB962C8B-B14F-4D97-AF65-F5344CB8AC3E}">
        <p14:creationId xmlns:p14="http://schemas.microsoft.com/office/powerpoint/2010/main" val="3275282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E1EF4E8-5513-4BF5-BC41-04645281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3848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Lápis coloridos em fundo branco&#10;&#10;Descrição gerada automaticamente com confiança baixa">
            <a:extLst>
              <a:ext uri="{FF2B5EF4-FFF2-40B4-BE49-F238E27FC236}">
                <a16:creationId xmlns:a16="http://schemas.microsoft.com/office/drawing/2014/main" id="{5E17FB81-2CCD-5780-9311-B178E4830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2" b="18061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A1F22E2-9813-4EBC-A701-AAAA6ED15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F8B7518-BB87-4DEF-913D-A2C5C7E89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7FA77DC-D6FA-4AF0-A95F-D85CBE0CE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B31CC20-67CB-426B-9FFC-86FBB5EA6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F16F19F-AFAD-4BB8-BADC-94042BA78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A21872D-2D68-4EB1-A577-7F00EF355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B199ACF-202D-4583-B640-4C058ED56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3BC0596-61D3-4355-A982-C094F43CBB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851CA5D-B2E2-4379-B91C-7B20CCE967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2794494-F766-402C-9809-2B7281C26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34BC5DD-5792-4415-B452-36FC7DB9D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2D5BC48-7901-4D5B-AD85-A6FCC73C2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7ABEFD0-8063-4DE5-9CA3-737A67750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AA24B3D-8D0A-479A-B1D0-06EF71D6F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F56DE0E-53B5-4582-80B2-722B3BCFE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5883FE8-A185-4697-8586-55EED58A5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896C73-323B-4B40-8CA7-A60CB0C668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EF23969-C27D-45AA-837C-C07705B0AD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3FEA341-5A10-448E-A0F8-6D0718B85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61EE197-BD9A-4965-84E0-BB65569A7D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6FCEBE5-19AB-4C9B-8AC6-78A104965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0E1E700-F8E3-4452-95DE-C8B0FE50A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C295082-1371-47D6-A2AB-35BE9A7F2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1A10ADB-4739-4067-852F-DFA06CC8E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406801A-B91F-4D65-8E7B-2273ADD21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62C9FE0-C4B7-41D4-B2F5-B9C177CCBB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87A2F-0D93-4B96-A88E-A7C3050D62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94C9A55-5148-43BC-9F3C-1EA2B7BC5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8B2033D-57C6-4263-BCBC-4F717C962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1D041FE-8BBF-4472-9BA9-274FF791E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F09DF04-1192-4720-BC8C-10F3AA1C4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24BB435-2932-44F7-AC2E-D5A16116E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445FE972-3FD1-42A0-917A-5FC226BB7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5" y="3657600"/>
            <a:ext cx="12198214" cy="3200399"/>
          </a:xfrm>
          <a:custGeom>
            <a:avLst/>
            <a:gdLst>
              <a:gd name="connsiteX0" fmla="*/ 8951169 w 12179808"/>
              <a:gd name="connsiteY0" fmla="*/ 14 h 3200399"/>
              <a:gd name="connsiteX1" fmla="*/ 11653845 w 12179808"/>
              <a:gd name="connsiteY1" fmla="*/ 98641 h 3200399"/>
              <a:gd name="connsiteX2" fmla="*/ 12178450 w 12179808"/>
              <a:gd name="connsiteY2" fmla="*/ 134761 h 3200399"/>
              <a:gd name="connsiteX3" fmla="*/ 12178450 w 12179808"/>
              <a:gd name="connsiteY3" fmla="*/ 852282 h 3200399"/>
              <a:gd name="connsiteX4" fmla="*/ 12179808 w 12179808"/>
              <a:gd name="connsiteY4" fmla="*/ 852282 h 3200399"/>
              <a:gd name="connsiteX5" fmla="*/ 12179808 w 12179808"/>
              <a:gd name="connsiteY5" fmla="*/ 1752600 h 3200399"/>
              <a:gd name="connsiteX6" fmla="*/ 12179808 w 12179808"/>
              <a:gd name="connsiteY6" fmla="*/ 1981199 h 3200399"/>
              <a:gd name="connsiteX7" fmla="*/ 12179808 w 12179808"/>
              <a:gd name="connsiteY7" fmla="*/ 3200399 h 3200399"/>
              <a:gd name="connsiteX8" fmla="*/ 0 w 12179808"/>
              <a:gd name="connsiteY8" fmla="*/ 3200399 h 3200399"/>
              <a:gd name="connsiteX9" fmla="*/ 0 w 12179808"/>
              <a:gd name="connsiteY9" fmla="*/ 1981199 h 3200399"/>
              <a:gd name="connsiteX10" fmla="*/ 0 w 12179808"/>
              <a:gd name="connsiteY10" fmla="*/ 1752600 h 3200399"/>
              <a:gd name="connsiteX11" fmla="*/ 0 w 12179808"/>
              <a:gd name="connsiteY11" fmla="*/ 940776 h 3200399"/>
              <a:gd name="connsiteX12" fmla="*/ 0 w 12179808"/>
              <a:gd name="connsiteY12" fmla="*/ 852282 h 3200399"/>
              <a:gd name="connsiteX13" fmla="*/ 0 w 12179808"/>
              <a:gd name="connsiteY13" fmla="*/ 475166 h 3200399"/>
              <a:gd name="connsiteX14" fmla="*/ 8951169 w 12179808"/>
              <a:gd name="connsiteY14" fmla="*/ 14 h 3200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79808" h="3200399">
                <a:moveTo>
                  <a:pt x="8951169" y="14"/>
                </a:moveTo>
                <a:cubicBezTo>
                  <a:pt x="9704520" y="748"/>
                  <a:pt x="10578586" y="29202"/>
                  <a:pt x="11653845" y="98641"/>
                </a:cubicBezTo>
                <a:lnTo>
                  <a:pt x="12178450" y="134761"/>
                </a:lnTo>
                <a:lnTo>
                  <a:pt x="12178450" y="852282"/>
                </a:lnTo>
                <a:lnTo>
                  <a:pt x="12179808" y="852282"/>
                </a:lnTo>
                <a:lnTo>
                  <a:pt x="12179808" y="1752600"/>
                </a:lnTo>
                <a:lnTo>
                  <a:pt x="12179808" y="1981199"/>
                </a:lnTo>
                <a:lnTo>
                  <a:pt x="12179808" y="3200399"/>
                </a:lnTo>
                <a:lnTo>
                  <a:pt x="0" y="3200399"/>
                </a:lnTo>
                <a:lnTo>
                  <a:pt x="0" y="1981199"/>
                </a:lnTo>
                <a:lnTo>
                  <a:pt x="0" y="1752600"/>
                </a:lnTo>
                <a:lnTo>
                  <a:pt x="0" y="940776"/>
                </a:lnTo>
                <a:lnTo>
                  <a:pt x="0" y="852282"/>
                </a:lnTo>
                <a:lnTo>
                  <a:pt x="0" y="475166"/>
                </a:lnTo>
                <a:cubicBezTo>
                  <a:pt x="4768989" y="475166"/>
                  <a:pt x="5812206" y="-3043"/>
                  <a:pt x="8951169" y="14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499421-9B0C-ECF0-10A4-B89EEB3EF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25" y="4453656"/>
            <a:ext cx="10325635" cy="975150"/>
          </a:xfrm>
        </p:spPr>
        <p:txBody>
          <a:bodyPr>
            <a:normAutofit/>
          </a:bodyPr>
          <a:lstStyle/>
          <a:p>
            <a:r>
              <a:rPr lang="pt-BR" dirty="0"/>
              <a:t>Estereótipo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61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F306F01-6A2C-BC18-10AA-B16D571D8C19}"/>
              </a:ext>
            </a:extLst>
          </p:cNvPr>
          <p:cNvSpPr/>
          <p:nvPr/>
        </p:nvSpPr>
        <p:spPr>
          <a:xfrm>
            <a:off x="1307699" y="1072133"/>
            <a:ext cx="9576601" cy="119354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950" dirty="0"/>
              <a:t>Crenças e atributos compartilhados sobre um grupo.</a:t>
            </a:r>
          </a:p>
        </p:txBody>
      </p:sp>
      <p:sp>
        <p:nvSpPr>
          <p:cNvPr id="8" name="Texto Explicativo: Seta para Cima 7">
            <a:extLst>
              <a:ext uri="{FF2B5EF4-FFF2-40B4-BE49-F238E27FC236}">
                <a16:creationId xmlns:a16="http://schemas.microsoft.com/office/drawing/2014/main" id="{C6508E01-C97C-A40F-BB49-ED70F16E7CA7}"/>
              </a:ext>
            </a:extLst>
          </p:cNvPr>
          <p:cNvSpPr/>
          <p:nvPr/>
        </p:nvSpPr>
        <p:spPr>
          <a:xfrm>
            <a:off x="501388" y="4635741"/>
            <a:ext cx="3577155" cy="1271878"/>
          </a:xfrm>
          <a:prstGeom prst="up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799" dirty="0"/>
              <a:t>Positivo</a:t>
            </a:r>
          </a:p>
        </p:txBody>
      </p:sp>
      <p:sp>
        <p:nvSpPr>
          <p:cNvPr id="9" name="Texto Explicativo: Seta para Cima 8">
            <a:extLst>
              <a:ext uri="{FF2B5EF4-FFF2-40B4-BE49-F238E27FC236}">
                <a16:creationId xmlns:a16="http://schemas.microsoft.com/office/drawing/2014/main" id="{7B616123-C892-3DE2-31AB-1CADD2173016}"/>
              </a:ext>
            </a:extLst>
          </p:cNvPr>
          <p:cNvSpPr/>
          <p:nvPr/>
        </p:nvSpPr>
        <p:spPr>
          <a:xfrm>
            <a:off x="4378541" y="4635740"/>
            <a:ext cx="3577155" cy="1271878"/>
          </a:xfrm>
          <a:prstGeom prst="up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799" dirty="0"/>
              <a:t>Neutro</a:t>
            </a:r>
          </a:p>
        </p:txBody>
      </p:sp>
      <p:sp>
        <p:nvSpPr>
          <p:cNvPr id="10" name="Texto Explicativo: Seta para Cima 9">
            <a:extLst>
              <a:ext uri="{FF2B5EF4-FFF2-40B4-BE49-F238E27FC236}">
                <a16:creationId xmlns:a16="http://schemas.microsoft.com/office/drawing/2014/main" id="{00DF8C92-37E4-5258-793E-7877FE5CFAFF}"/>
              </a:ext>
            </a:extLst>
          </p:cNvPr>
          <p:cNvSpPr/>
          <p:nvPr/>
        </p:nvSpPr>
        <p:spPr>
          <a:xfrm>
            <a:off x="8282195" y="4635739"/>
            <a:ext cx="3577155" cy="1271878"/>
          </a:xfrm>
          <a:prstGeom prst="up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799" dirty="0"/>
              <a:t>Negativo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996E8BD4-D674-6814-4B52-06DFDEC9722F}"/>
              </a:ext>
            </a:extLst>
          </p:cNvPr>
          <p:cNvSpPr/>
          <p:nvPr/>
        </p:nvSpPr>
        <p:spPr>
          <a:xfrm>
            <a:off x="1366518" y="2868322"/>
            <a:ext cx="9585962" cy="12718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800" dirty="0"/>
              <a:t>São generalizações que se fazem sobre os grupos.</a:t>
            </a:r>
          </a:p>
          <a:p>
            <a:pPr algn="ctr"/>
            <a:r>
              <a:rPr lang="pt-BR" sz="1800" dirty="0"/>
              <a:t>Tendência a generalizações a partir de similaridades percebidas, não há foco no que é diferente.</a:t>
            </a:r>
            <a:r>
              <a:rPr lang="pt-BR" dirty="0"/>
              <a:t> 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390354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2217D6-645E-1EE4-6635-20EC14F3B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Estereótipo e  Tomada de Decisão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4EC6DB0F-9EBB-B171-CB69-FF24D7F009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1848452"/>
              </p:ext>
            </p:extLst>
          </p:nvPr>
        </p:nvGraphicFramePr>
        <p:xfrm>
          <a:off x="1012902" y="2428987"/>
          <a:ext cx="10465854" cy="245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o Explicativo: Linha 4">
            <a:extLst>
              <a:ext uri="{FF2B5EF4-FFF2-40B4-BE49-F238E27FC236}">
                <a16:creationId xmlns:a16="http://schemas.microsoft.com/office/drawing/2014/main" id="{FE521896-3985-746B-8F4D-3B2F935A8865}"/>
              </a:ext>
            </a:extLst>
          </p:cNvPr>
          <p:cNvSpPr/>
          <p:nvPr/>
        </p:nvSpPr>
        <p:spPr>
          <a:xfrm>
            <a:off x="2199289" y="5354093"/>
            <a:ext cx="4584058" cy="1151923"/>
          </a:xfrm>
          <a:prstGeom prst="borderCallout1">
            <a:avLst>
              <a:gd name="adj1" fmla="val 18750"/>
              <a:gd name="adj2" fmla="val -8333"/>
              <a:gd name="adj3" fmla="val -106574"/>
              <a:gd name="adj4" fmla="val -1642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750" dirty="0"/>
              <a:t>Enquanto elemento cognitivo automático, pode impactar na tomada de decisão.</a:t>
            </a:r>
          </a:p>
        </p:txBody>
      </p:sp>
      <p:sp>
        <p:nvSpPr>
          <p:cNvPr id="6" name="Texto Explicativo: Seta para a Esquerda 5">
            <a:extLst>
              <a:ext uri="{FF2B5EF4-FFF2-40B4-BE49-F238E27FC236}">
                <a16:creationId xmlns:a16="http://schemas.microsoft.com/office/drawing/2014/main" id="{EC99B7A5-F613-56C8-8335-275619DE307C}"/>
              </a:ext>
            </a:extLst>
          </p:cNvPr>
          <p:cNvSpPr/>
          <p:nvPr/>
        </p:nvSpPr>
        <p:spPr>
          <a:xfrm>
            <a:off x="7258396" y="5195108"/>
            <a:ext cx="3976520" cy="141761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497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999" dirty="0"/>
              <a:t>Avaliação e Revisão da Crença.</a:t>
            </a:r>
          </a:p>
          <a:p>
            <a:pPr algn="ctr"/>
            <a:r>
              <a:rPr lang="pt-BR" sz="1950" dirty="0"/>
              <a:t>Redução do Preconceito.</a:t>
            </a:r>
          </a:p>
        </p:txBody>
      </p:sp>
    </p:spTree>
    <p:extLst>
      <p:ext uri="{BB962C8B-B14F-4D97-AF65-F5344CB8AC3E}">
        <p14:creationId xmlns:p14="http://schemas.microsoft.com/office/powerpoint/2010/main" val="3511867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2ED9F5-ADCC-F4CE-F557-B6FCF479E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679" y="772160"/>
            <a:ext cx="10274399" cy="51324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/>
              <a:t>“Considerando que o estereótipo é uma crença, e a crença é uma cognição relacionada a um objeto, tem-se que o estereótipo pode ser considerado como sendo o componente cognitivo do preconceito. Ou seja, um componente </a:t>
            </a:r>
            <a:r>
              <a:rPr lang="pt-BR" dirty="0" err="1"/>
              <a:t>pré</a:t>
            </a:r>
            <a:r>
              <a:rPr lang="pt-BR" dirty="0"/>
              <a:t>-atitudinal (RODRIGUES, ASSMAR e JABLONSKI, 1999; SMITH e BOND, 1999)”.</a:t>
            </a:r>
          </a:p>
          <a:p>
            <a:r>
              <a:rPr lang="pt-BR" dirty="0"/>
              <a:t>“O estereótipo é necessário para a sobrevivência do ser humano. Ele é útil para vivermos em sociedade e interagirmos com outros seres humanos. A dificuldade enfrentada nesse caso é de que o estereotipo seja rígido e de que nos baseamos apenas nele para interagir.”</a:t>
            </a:r>
          </a:p>
          <a:p>
            <a:r>
              <a:rPr lang="pt-BR" dirty="0"/>
              <a:t>“Como são baseados em generalizações bastante superficiais, comumente nos impedem de vermos as diferenças individuais, o que é o comum na maioria dos casos. Mas podem ser bastante funcionais e conquanto sejam baseados em algum levantamento, ainda que assistemático, podem nos facilitar a interação com as demais pessoas (SMITH, BOND e KAGITÇIBASI, 2006).”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309D0E-BB46-2C0E-544E-221A4AB032CA}"/>
              </a:ext>
            </a:extLst>
          </p:cNvPr>
          <p:cNvSpPr txBox="1"/>
          <p:nvPr/>
        </p:nvSpPr>
        <p:spPr>
          <a:xfrm>
            <a:off x="3525520" y="6360160"/>
            <a:ext cx="858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/>
              <a:t>NEBRA-PÉREZ, A. R.; JESUS, J. G. Preconceito, Estereótipo e Discriminação. In: TORRES, C.; NEIVA, E. (org.). </a:t>
            </a:r>
            <a:r>
              <a:rPr lang="pt-BR" sz="1000" b="1" dirty="0"/>
              <a:t>Psicologia Social: principais temas e vertentes</a:t>
            </a:r>
            <a:r>
              <a:rPr lang="pt-BR" sz="1000" dirty="0"/>
              <a:t>. Porto Alegre: Artmed, 2011 </a:t>
            </a:r>
          </a:p>
        </p:txBody>
      </p:sp>
    </p:spTree>
    <p:extLst>
      <p:ext uri="{BB962C8B-B14F-4D97-AF65-F5344CB8AC3E}">
        <p14:creationId xmlns:p14="http://schemas.microsoft.com/office/powerpoint/2010/main" val="1931547670"/>
      </p:ext>
    </p:extLst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AnalogousFromRegularSeed_2SEEDS">
      <a:dk1>
        <a:srgbClr val="000000"/>
      </a:dk1>
      <a:lt1>
        <a:srgbClr val="FFFFFF"/>
      </a:lt1>
      <a:dk2>
        <a:srgbClr val="1C2831"/>
      </a:dk2>
      <a:lt2>
        <a:srgbClr val="F0F2F3"/>
      </a:lt2>
      <a:accent1>
        <a:srgbClr val="D57B17"/>
      </a:accent1>
      <a:accent2>
        <a:srgbClr val="E73E29"/>
      </a:accent2>
      <a:accent3>
        <a:srgbClr val="AEA61F"/>
      </a:accent3>
      <a:accent4>
        <a:srgbClr val="14B2B8"/>
      </a:accent4>
      <a:accent5>
        <a:srgbClr val="2991E7"/>
      </a:accent5>
      <a:accent6>
        <a:srgbClr val="2A41D8"/>
      </a:accent6>
      <a:hlink>
        <a:srgbClr val="3F7CBF"/>
      </a:hlink>
      <a:folHlink>
        <a:srgbClr val="7F7F7F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FERIDO xmlns="b4ef91c3-c780-4a77-93a2-fbb7d759cbc7">true</CONFERIDO>
    <TaxCatchAll xmlns="fb232ea0-6c53-4d9b-9b40-e9be7fbca83e" xsi:nil="true"/>
    <lcf76f155ced4ddcb4097134ff3c332f xmlns="b4ef91c3-c780-4a77-93a2-fbb7d759cbc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EE10A9CD24C146BF70D8A04B45CFC5" ma:contentTypeVersion="17" ma:contentTypeDescription="Crie um novo documento." ma:contentTypeScope="" ma:versionID="36cfd75877ce12446a8b2e2bf2618bf5">
  <xsd:schema xmlns:xsd="http://www.w3.org/2001/XMLSchema" xmlns:xs="http://www.w3.org/2001/XMLSchema" xmlns:p="http://schemas.microsoft.com/office/2006/metadata/properties" xmlns:ns2="b4ef91c3-c780-4a77-93a2-fbb7d759cbc7" xmlns:ns3="fb232ea0-6c53-4d9b-9b40-e9be7fbca83e" targetNamespace="http://schemas.microsoft.com/office/2006/metadata/properties" ma:root="true" ma:fieldsID="ab7996ced1662cf3d9223ef82a1be5b1" ns2:_="" ns3:_="">
    <xsd:import namespace="b4ef91c3-c780-4a77-93a2-fbb7d759cbc7"/>
    <xsd:import namespace="fb232ea0-6c53-4d9b-9b40-e9be7fbca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CONFERIDO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ef91c3-c780-4a77-93a2-fbb7d759c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ONFERIDO" ma:index="19" nillable="true" ma:displayName="CONFERIDO" ma:default="1" ma:format="Dropdown" ma:internalName="CONFERIDO">
      <xsd:simpleType>
        <xsd:restriction base="dms:Boolean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Marcações de imagem" ma:readOnly="false" ma:fieldId="{5cf76f15-5ced-4ddc-b409-7134ff3c332f}" ma:taxonomyMulti="true" ma:sspId="11000289-e8e0-4655-aaa4-6ce2e2879b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232ea0-6c53-4d9b-9b40-e9be7fbca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ac5c927-015f-460f-9f1e-ecbdc92279e7}" ma:internalName="TaxCatchAll" ma:showField="CatchAllData" ma:web="fb232ea0-6c53-4d9b-9b40-e9be7fbca8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1A5C6A-1DBB-41BF-BF77-822E776ECB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509F7D-C00F-41D4-A4B7-675EE136236A}">
  <ds:schemaRefs>
    <ds:schemaRef ds:uri="http://schemas.microsoft.com/office/2006/metadata/properties"/>
    <ds:schemaRef ds:uri="http://schemas.microsoft.com/office/infopath/2007/PartnerControls"/>
    <ds:schemaRef ds:uri="b4ef91c3-c780-4a77-93a2-fbb7d759cbc7"/>
    <ds:schemaRef ds:uri="fb232ea0-6c53-4d9b-9b40-e9be7fbca83e"/>
  </ds:schemaRefs>
</ds:datastoreItem>
</file>

<file path=customXml/itemProps3.xml><?xml version="1.0" encoding="utf-8"?>
<ds:datastoreItem xmlns:ds="http://schemas.openxmlformats.org/officeDocument/2006/customXml" ds:itemID="{862360E7-4010-427B-9A00-C4D15BC14C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ef91c3-c780-4a77-93a2-fbb7d759cbc7"/>
    <ds:schemaRef ds:uri="fb232ea0-6c53-4d9b-9b40-e9be7fbca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2004</Words>
  <Application>Microsoft Office PowerPoint</Application>
  <PresentationFormat>Widescreen</PresentationFormat>
  <Paragraphs>100</Paragraphs>
  <Slides>29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0" baseType="lpstr">
      <vt:lpstr>CosineVTI</vt:lpstr>
      <vt:lpstr>Preconceito, discriminação e intolerância: Relações de Poder.</vt:lpstr>
      <vt:lpstr>Para Iniciar o Diálogo...</vt:lpstr>
      <vt:lpstr>Apresentação do PowerPoint</vt:lpstr>
      <vt:lpstr>CAMINHO NA COMPREENÇÃO DOS CONCEITOS</vt:lpstr>
      <vt:lpstr>Apresentação do PowerPoint</vt:lpstr>
      <vt:lpstr>Estereótipo</vt:lpstr>
      <vt:lpstr>Apresentação do PowerPoint</vt:lpstr>
      <vt:lpstr>Estereótipo e  Tomada de Decisão</vt:lpstr>
      <vt:lpstr>Apresentação do PowerPoint</vt:lpstr>
      <vt:lpstr>Preconceito</vt:lpstr>
      <vt:lpstr>Origem &amp; Etimologia da Palavra</vt:lpstr>
      <vt:lpstr>Apresentação do PowerPoint</vt:lpstr>
      <vt:lpstr>Discriminação</vt:lpstr>
      <vt:lpstr>Discriminação</vt:lpstr>
      <vt:lpstr>Apresentação do PowerPoint</vt:lpstr>
      <vt:lpstr>Intolerância</vt:lpstr>
      <vt:lpstr>Origem</vt:lpstr>
      <vt:lpstr>Apresentação do PowerPoint</vt:lpstr>
      <vt:lpstr>PODER Pessoas, Grupos &amp; Relações</vt:lpstr>
      <vt:lpstr>Apresentação do PowerPoint</vt:lpstr>
      <vt:lpstr>Conceitos</vt:lpstr>
      <vt:lpstr>Poder</vt:lpstr>
      <vt:lpstr>Dominação</vt:lpstr>
      <vt:lpstr>Poder</vt:lpstr>
      <vt:lpstr>Apresentação do PowerPoint</vt:lpstr>
      <vt:lpstr>Dominação</vt:lpstr>
      <vt:lpstr>Apresentação do PowerPoint</vt:lpstr>
      <vt:lpstr>Apresentação do PowerPoint</vt:lpstr>
      <vt:lpstr>Referência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Preconceito, discriminação e intolerância: Relações de Poder.</dc:title>
  <dc:creator>Cíntia Neves</dc:creator>
  <cp:lastModifiedBy>Cíntia Neves</cp:lastModifiedBy>
  <cp:revision>129</cp:revision>
  <dcterms:created xsi:type="dcterms:W3CDTF">2022-05-22T00:25:00Z</dcterms:created>
  <dcterms:modified xsi:type="dcterms:W3CDTF">2022-07-25T13:14:01Z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0x01010094EE10A9CD24C146BF70D8A04B45CFC5</vt:lpwstr>
  </property>
  <property fmtid="{D5CDD505-2E9C-101B-9397-08002B2CF9AE}" pid="3" name="MediaServiceImageTags">
    <vt:lpwstr/>
  </property>
</Properties>
</file>